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0" r:id="rId1"/>
  </p:sldMasterIdLst>
  <p:notesMasterIdLst>
    <p:notesMasterId r:id="rId25"/>
  </p:notesMasterIdLst>
  <p:sldIdLst>
    <p:sldId id="256" r:id="rId2"/>
    <p:sldId id="270" r:id="rId3"/>
    <p:sldId id="267" r:id="rId4"/>
    <p:sldId id="259" r:id="rId5"/>
    <p:sldId id="271" r:id="rId6"/>
    <p:sldId id="277" r:id="rId7"/>
    <p:sldId id="273" r:id="rId8"/>
    <p:sldId id="278" r:id="rId9"/>
    <p:sldId id="272" r:id="rId10"/>
    <p:sldId id="283" r:id="rId11"/>
    <p:sldId id="279" r:id="rId12"/>
    <p:sldId id="284" r:id="rId13"/>
    <p:sldId id="282" r:id="rId14"/>
    <p:sldId id="285" r:id="rId15"/>
    <p:sldId id="286" r:id="rId16"/>
    <p:sldId id="287" r:id="rId17"/>
    <p:sldId id="288" r:id="rId18"/>
    <p:sldId id="289" r:id="rId19"/>
    <p:sldId id="292" r:id="rId20"/>
    <p:sldId id="293" r:id="rId21"/>
    <p:sldId id="291" r:id="rId22"/>
    <p:sldId id="290" r:id="rId23"/>
    <p:sldId id="266"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Надежда" initials="Н" lastIdx="0"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42"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19DEAC-C2BD-4298-9F80-594ABE8AA23D}" type="datetimeFigureOut">
              <a:rPr lang="ru-RU" smtClean="0"/>
              <a:pPr/>
              <a:t>03.02.2020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3CB7A7-592F-4356-942F-DC5D7A308DAF}" type="slidenum">
              <a:rPr lang="ru-RU" smtClean="0"/>
              <a:pPr/>
              <a:t>‹#›</a:t>
            </a:fld>
            <a:endParaRPr lang="ru-RU"/>
          </a:p>
        </p:txBody>
      </p:sp>
    </p:spTree>
    <p:extLst>
      <p:ext uri="{BB962C8B-B14F-4D97-AF65-F5344CB8AC3E}">
        <p14:creationId xmlns:p14="http://schemas.microsoft.com/office/powerpoint/2010/main" xmlns="" val="227162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B87133-57A8-4398-BC2F-A0D082894513}" type="slidenum">
              <a:rPr lang="en-US" altLang="ru-RU"/>
              <a:pPr/>
              <a:t>7</a:t>
            </a:fld>
            <a:endParaRPr lang="en-US" altLang="ru-RU"/>
          </a:p>
        </p:txBody>
      </p:sp>
      <p:sp>
        <p:nvSpPr>
          <p:cNvPr id="10242" name="Rectangle 2"/>
          <p:cNvSpPr>
            <a:spLocks noGrp="1" noRot="1" noChangeAspect="1" noChangeArrowheads="1" noTextEdit="1"/>
          </p:cNvSpPr>
          <p:nvPr>
            <p:ph type="sldImg"/>
          </p:nvPr>
        </p:nvSpPr>
        <p:spPr>
          <a:xfrm>
            <a:off x="1144588" y="685800"/>
            <a:ext cx="4572000" cy="3429000"/>
          </a:xfrm>
          <a:ln/>
        </p:spPr>
      </p:sp>
      <p:sp>
        <p:nvSpPr>
          <p:cNvPr id="10243" name="Rectangle 3"/>
          <p:cNvSpPr>
            <a:spLocks noGrp="1" noChangeArrowheads="1"/>
          </p:cNvSpPr>
          <p:nvPr>
            <p:ph type="body" idx="1"/>
          </p:nvPr>
        </p:nvSpPr>
        <p:spPr/>
        <p:txBody>
          <a:bodyPr/>
          <a:lstStyle/>
          <a:p>
            <a:r>
              <a:rPr lang="en-US" altLang="ru-RU"/>
              <a:t>Content Layouts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B87133-57A8-4398-BC2F-A0D082894513}" type="slidenum">
              <a:rPr lang="en-US" altLang="ru-RU"/>
              <a:pPr/>
              <a:t>19</a:t>
            </a:fld>
            <a:endParaRPr lang="en-US" altLang="ru-RU"/>
          </a:p>
        </p:txBody>
      </p:sp>
      <p:sp>
        <p:nvSpPr>
          <p:cNvPr id="10242" name="Rectangle 2"/>
          <p:cNvSpPr>
            <a:spLocks noGrp="1" noRot="1" noChangeAspect="1" noChangeArrowheads="1" noTextEdit="1"/>
          </p:cNvSpPr>
          <p:nvPr>
            <p:ph type="sldImg"/>
          </p:nvPr>
        </p:nvSpPr>
        <p:spPr>
          <a:xfrm>
            <a:off x="1144588" y="685800"/>
            <a:ext cx="4572000" cy="3429000"/>
          </a:xfrm>
          <a:ln/>
        </p:spPr>
      </p:sp>
      <p:sp>
        <p:nvSpPr>
          <p:cNvPr id="10243" name="Rectangle 3"/>
          <p:cNvSpPr>
            <a:spLocks noGrp="1" noChangeArrowheads="1"/>
          </p:cNvSpPr>
          <p:nvPr>
            <p:ph type="body" idx="1"/>
          </p:nvPr>
        </p:nvSpPr>
        <p:spPr/>
        <p:txBody>
          <a:bodyPr/>
          <a:lstStyle/>
          <a:p>
            <a:r>
              <a:rPr lang="en-US" altLang="ru-RU"/>
              <a:t>Content Layouts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6F7B14AF-D76D-490F-BD32-EC6522A2A565}" type="datetime1">
              <a:rPr lang="ru-RU" smtClean="0"/>
              <a:pPr/>
              <a:t>03.02.2020</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2B1B84AB-6190-4DA5-96C5-22410CB6E1C6}"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transition spd="med">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15257582-26C2-4143-9C44-D0D78E356BFB}" type="datetime1">
              <a:rPr lang="ru-RU" smtClean="0"/>
              <a:pPr/>
              <a:t>03.02.2020</a:t>
            </a:fld>
            <a:endParaRPr lang="ru-RU"/>
          </a:p>
        </p:txBody>
      </p:sp>
      <p:sp>
        <p:nvSpPr>
          <p:cNvPr id="9" name="Номер слайда 8"/>
          <p:cNvSpPr>
            <a:spLocks noGrp="1"/>
          </p:cNvSpPr>
          <p:nvPr>
            <p:ph type="sldNum" sz="quarter" idx="15"/>
          </p:nvPr>
        </p:nvSpPr>
        <p:spPr/>
        <p:txBody>
          <a:bodyPr rtlCol="0"/>
          <a:lstStyle/>
          <a:p>
            <a:fld id="{2B1B84AB-6190-4DA5-96C5-22410CB6E1C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transition spd="med">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527F4A19-3A96-49AC-AC11-BADCAF7BB3D6}" type="datetime1">
              <a:rPr lang="ru-RU" smtClean="0"/>
              <a:pPr/>
              <a:t>03.02.2020</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2B1B84AB-6190-4DA5-96C5-22410CB6E1C6}"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ransition spd="med">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32AD3214-E09C-4A53-BE2A-6859CC393A72}" type="datetime1">
              <a:rPr lang="ru-RU" smtClean="0"/>
              <a:pPr/>
              <a:t>03.02.2020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B1B84AB-6190-4DA5-96C5-22410CB6E1C6}"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transition spd="med">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791E90EC-D216-401A-8D32-FBB2327012F8}" type="datetime1">
              <a:rPr lang="ru-RU" smtClean="0"/>
              <a:pPr/>
              <a:t>03.02.2020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B1B84AB-6190-4DA5-96C5-22410CB6E1C6}"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transition spd="med">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226A6881-CC77-414E-9AF1-3871A5C23151}" type="datetime1">
              <a:rPr lang="ru-RU" smtClean="0"/>
              <a:pPr/>
              <a:t>03.02.2020</a:t>
            </a:fld>
            <a:endParaRPr lang="ru-RU"/>
          </a:p>
        </p:txBody>
      </p:sp>
      <p:sp>
        <p:nvSpPr>
          <p:cNvPr id="7" name="Номер слайда 6"/>
          <p:cNvSpPr>
            <a:spLocks noGrp="1"/>
          </p:cNvSpPr>
          <p:nvPr>
            <p:ph type="sldNum" sz="quarter" idx="11"/>
          </p:nvPr>
        </p:nvSpPr>
        <p:spPr/>
        <p:txBody>
          <a:bodyPr rtlCol="0"/>
          <a:lstStyle/>
          <a:p>
            <a:fld id="{2B1B84AB-6190-4DA5-96C5-22410CB6E1C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transition spd="med">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54E0BA3-5A7C-4C2C-9DD1-1D3A620B9E02}" type="datetime1">
              <a:rPr lang="ru-RU" smtClean="0"/>
              <a:pPr/>
              <a:t>03.02.2020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B1B84AB-6190-4DA5-96C5-22410CB6E1C6}" type="slidenum">
              <a:rPr lang="ru-RU" smtClean="0"/>
              <a:pPr/>
              <a:t>‹#›</a:t>
            </a:fld>
            <a:endParaRPr lang="ru-RU"/>
          </a:p>
        </p:txBody>
      </p:sp>
    </p:spTree>
  </p:cSld>
  <p:clrMapOvr>
    <a:masterClrMapping/>
  </p:clrMapOvr>
  <p:transition spd="med">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71078C29-7510-4F7A-9498-778AE7AB0930}" type="datetime1">
              <a:rPr lang="ru-RU" smtClean="0"/>
              <a:pPr/>
              <a:t>03.02.2020</a:t>
            </a:fld>
            <a:endParaRPr lang="ru-RU"/>
          </a:p>
        </p:txBody>
      </p:sp>
      <p:sp>
        <p:nvSpPr>
          <p:cNvPr id="22" name="Номер слайда 21"/>
          <p:cNvSpPr>
            <a:spLocks noGrp="1"/>
          </p:cNvSpPr>
          <p:nvPr>
            <p:ph type="sldNum" sz="quarter" idx="15"/>
          </p:nvPr>
        </p:nvSpPr>
        <p:spPr/>
        <p:txBody>
          <a:bodyPr rtlCol="0"/>
          <a:lstStyle/>
          <a:p>
            <a:fld id="{2B1B84AB-6190-4DA5-96C5-22410CB6E1C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transition spd="med">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F01A2C28-FFD9-4B7D-8C1F-29340F0CD92D}" type="datetime1">
              <a:rPr lang="ru-RU" smtClean="0"/>
              <a:pPr/>
              <a:t>03.02.2020</a:t>
            </a:fld>
            <a:endParaRPr lang="ru-RU"/>
          </a:p>
        </p:txBody>
      </p:sp>
      <p:sp>
        <p:nvSpPr>
          <p:cNvPr id="18" name="Номер слайда 17"/>
          <p:cNvSpPr>
            <a:spLocks noGrp="1"/>
          </p:cNvSpPr>
          <p:nvPr>
            <p:ph type="sldNum" sz="quarter" idx="11"/>
          </p:nvPr>
        </p:nvSpPr>
        <p:spPr/>
        <p:txBody>
          <a:bodyPr rtlCol="0"/>
          <a:lstStyle/>
          <a:p>
            <a:fld id="{2B1B84AB-6190-4DA5-96C5-22410CB6E1C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transition spd="med">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994992E-354A-4154-A791-82BD39A07D11}" type="datetime1">
              <a:rPr lang="ru-RU" smtClean="0"/>
              <a:pPr/>
              <a:t>03.02.2020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B1B84AB-6190-4DA5-96C5-22410CB6E1C6}" type="slidenum">
              <a:rPr lang="ru-RU" smtClean="0"/>
              <a:pPr/>
              <a:t>‹#›</a:t>
            </a:fld>
            <a:endParaRPr lang="ru-RU"/>
          </a:p>
        </p:txBody>
      </p:sp>
    </p:spTree>
  </p:cSld>
  <p:clrMapOvr>
    <a:masterClrMapping/>
  </p:clrMapOvr>
  <p:transition spd="med">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0E33516-041F-4CC7-9A42-F28A3132E9A2}" type="datetime1">
              <a:rPr lang="ru-RU" smtClean="0"/>
              <a:pPr/>
              <a:t>03.02.2020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B1B84AB-6190-4DA5-96C5-22410CB6E1C6}" type="slidenum">
              <a:rPr lang="ru-RU" smtClean="0"/>
              <a:pPr/>
              <a:t>‹#›</a:t>
            </a:fld>
            <a:endParaRPr lang="ru-RU"/>
          </a:p>
        </p:txBody>
      </p:sp>
    </p:spTree>
  </p:cSld>
  <p:clrMapOvr>
    <a:masterClrMapping/>
  </p:clrMapOvr>
  <p:transition spd="med">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32ECFD22-71D0-4CBA-9E12-F8533BE08871}" type="datetime1">
              <a:rPr lang="ru-RU" smtClean="0"/>
              <a:pPr/>
              <a:t>03.02.2020</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1B84AB-6190-4DA5-96C5-22410CB6E1C6}"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spd="med">
    <p:wipe dir="r"/>
  </p:transition>
  <p:timing>
    <p:tnLst>
      <p:par>
        <p:cTn id="1" dur="indefinite" restart="never" nodeType="tmRoot"/>
      </p:par>
    </p:tnLst>
  </p:timing>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mailto:fedotowa.c2011@yandex.ru"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00298" y="1785926"/>
            <a:ext cx="6215106" cy="4286280"/>
          </a:xfrm>
        </p:spPr>
        <p:txBody>
          <a:bodyPr>
            <a:normAutofit fontScale="90000"/>
          </a:bodyPr>
          <a:lstStyle/>
          <a:p>
            <a:pPr algn="ctr" eaLnBrk="0" hangingPunct="0"/>
            <a:r>
              <a:rPr lang="ru-RU" sz="2000" b="1" dirty="0" smtClean="0">
                <a:solidFill>
                  <a:schemeClr val="accent1">
                    <a:lumMod val="50000"/>
                  </a:schemeClr>
                </a:solidFill>
                <a:latin typeface="Times New Roman" pitchFamily="18" charset="0"/>
                <a:cs typeface="Times New Roman" pitchFamily="18" charset="0"/>
              </a:rPr>
              <a:t> </a:t>
            </a:r>
            <a:r>
              <a:rPr lang="ru-RU" sz="2000" b="1" dirty="0" smtClean="0">
                <a:solidFill>
                  <a:srgbClr val="2C0FDB"/>
                </a:solidFill>
                <a:latin typeface="Georgia" pitchFamily="18" charset="0"/>
              </a:rPr>
              <a:t/>
            </a:r>
            <a:br>
              <a:rPr lang="ru-RU" sz="2000" b="1" dirty="0" smtClean="0">
                <a:solidFill>
                  <a:srgbClr val="2C0FDB"/>
                </a:solidFill>
                <a:latin typeface="Georgia" pitchFamily="18" charset="0"/>
              </a:rPr>
            </a:br>
            <a:r>
              <a:rPr lang="ru-RU" sz="2000" b="1" dirty="0" smtClean="0">
                <a:solidFill>
                  <a:srgbClr val="2C0FDB"/>
                </a:solidFill>
                <a:latin typeface="Georgia" pitchFamily="18" charset="0"/>
              </a:rPr>
              <a:t/>
            </a:r>
            <a:br>
              <a:rPr lang="ru-RU" sz="2000" b="1" dirty="0" smtClean="0">
                <a:solidFill>
                  <a:srgbClr val="2C0FDB"/>
                </a:solidFill>
                <a:latin typeface="Georgia" pitchFamily="18" charset="0"/>
              </a:rPr>
            </a:br>
            <a:r>
              <a:rPr lang="ru-RU" sz="3600" b="1" dirty="0" smtClean="0">
                <a:solidFill>
                  <a:schemeClr val="accent1">
                    <a:lumMod val="50000"/>
                  </a:schemeClr>
                </a:solidFill>
                <a:latin typeface="Georgia" pitchFamily="18" charset="0"/>
              </a:rPr>
              <a:t>Краткая презентация основной образовательной программы дошкольного образования</a:t>
            </a:r>
            <a:r>
              <a:rPr lang="ru-RU" b="1" dirty="0" smtClean="0">
                <a:solidFill>
                  <a:schemeClr val="accent1">
                    <a:lumMod val="50000"/>
                  </a:schemeClr>
                </a:solidFill>
                <a:latin typeface="Georgia" pitchFamily="18" charset="0"/>
              </a:rPr>
              <a:t/>
            </a:r>
            <a:br>
              <a:rPr lang="ru-RU" b="1" dirty="0" smtClean="0">
                <a:solidFill>
                  <a:schemeClr val="accent1">
                    <a:lumMod val="50000"/>
                  </a:schemeClr>
                </a:solidFill>
                <a:latin typeface="Georgia" pitchFamily="18" charset="0"/>
              </a:rPr>
            </a:br>
            <a:r>
              <a:rPr lang="ru-RU" b="1" dirty="0" smtClean="0">
                <a:solidFill>
                  <a:srgbClr val="2C0FDB"/>
                </a:solidFill>
                <a:latin typeface="Georgia" pitchFamily="18" charset="0"/>
              </a:rPr>
              <a:t/>
            </a:r>
            <a:br>
              <a:rPr lang="ru-RU" b="1" dirty="0" smtClean="0">
                <a:solidFill>
                  <a:srgbClr val="2C0FDB"/>
                </a:solidFill>
                <a:latin typeface="Georgia" pitchFamily="18" charset="0"/>
              </a:rPr>
            </a:br>
            <a:r>
              <a:rPr lang="ru-RU" sz="1800" b="1" dirty="0" smtClean="0">
                <a:solidFill>
                  <a:schemeClr val="tx1"/>
                </a:solidFill>
                <a:latin typeface="Times New Roman" pitchFamily="18" charset="0"/>
                <a:cs typeface="Times New Roman" pitchFamily="18" charset="0"/>
              </a:rPr>
              <a:t> </a:t>
            </a:r>
            <a:br>
              <a:rPr lang="ru-RU" sz="1800" b="1" dirty="0" smtClean="0">
                <a:solidFill>
                  <a:schemeClr val="tx1"/>
                </a:solidFill>
                <a:latin typeface="Times New Roman" pitchFamily="18" charset="0"/>
                <a:cs typeface="Times New Roman" pitchFamily="18" charset="0"/>
              </a:rPr>
            </a:br>
            <a:endParaRPr lang="ru-RU" sz="1800" b="1" dirty="0">
              <a:solidFill>
                <a:schemeClr val="tx1"/>
              </a:solidFill>
              <a:latin typeface="Times New Roman" pitchFamily="18" charset="0"/>
              <a:cs typeface="Times New Roman" pitchFamily="18" charset="0"/>
            </a:endParaRPr>
          </a:p>
        </p:txBody>
      </p:sp>
      <p:sp>
        <p:nvSpPr>
          <p:cNvPr id="3" name="AutoShape 5"/>
          <p:cNvSpPr>
            <a:spLocks noChangeArrowheads="1"/>
          </p:cNvSpPr>
          <p:nvPr/>
        </p:nvSpPr>
        <p:spPr bwMode="auto">
          <a:xfrm>
            <a:off x="1571604" y="188640"/>
            <a:ext cx="7358114" cy="2088232"/>
          </a:xfrm>
          <a:prstGeom prst="horizontalScroll">
            <a:avLst>
              <a:gd name="adj" fmla="val 12500"/>
            </a:avLst>
          </a:prstGeom>
          <a:solidFill>
            <a:srgbClr val="FFFFFF">
              <a:alpha val="0"/>
            </a:srgbClr>
          </a:solidFill>
          <a:ln w="15875">
            <a:solidFill>
              <a:srgbClr val="000000"/>
            </a:solidFill>
            <a:round/>
            <a:headEnd/>
            <a:tailEnd/>
          </a:ln>
        </p:spPr>
        <p:txBody>
          <a:bodyPr/>
          <a:lstStyle/>
          <a:p>
            <a:pPr algn="ctr" eaLnBrk="0" hangingPunct="0">
              <a:tabLst>
                <a:tab pos="3819525" algn="l"/>
              </a:tabLst>
            </a:pPr>
            <a:r>
              <a:rPr lang="ru-RU" sz="2000" b="1" dirty="0" smtClean="0">
                <a:latin typeface="Georgia" pitchFamily="18" charset="0"/>
                <a:cs typeface="Times New Roman" pitchFamily="18" charset="0"/>
              </a:rPr>
              <a:t>Муниципальное бюджетное дошкольное образовательное учреждение </a:t>
            </a:r>
          </a:p>
          <a:p>
            <a:pPr algn="ctr" eaLnBrk="0" hangingPunct="0">
              <a:tabLst>
                <a:tab pos="3819525" algn="l"/>
              </a:tabLst>
            </a:pPr>
            <a:r>
              <a:rPr lang="ru-RU" sz="2000" b="1" dirty="0" smtClean="0">
                <a:latin typeface="Georgia" pitchFamily="18" charset="0"/>
                <a:cs typeface="Times New Roman" pitchFamily="18" charset="0"/>
              </a:rPr>
              <a:t>Алексеевский детский сад №5 «Солнышко» Алексеевского муниципального района Республики Татарстан</a:t>
            </a:r>
          </a:p>
        </p:txBody>
      </p:sp>
      <p:sp>
        <p:nvSpPr>
          <p:cNvPr id="4" name="Rectangle 6"/>
          <p:cNvSpPr>
            <a:spLocks noChangeArrowheads="1"/>
          </p:cNvSpPr>
          <p:nvPr/>
        </p:nvSpPr>
        <p:spPr bwMode="auto">
          <a:xfrm>
            <a:off x="2587127" y="440093"/>
            <a:ext cx="4069704" cy="677108"/>
          </a:xfrm>
          <a:prstGeom prst="rect">
            <a:avLst/>
          </a:prstGeom>
          <a:noFill/>
          <a:ln w="9525">
            <a:noFill/>
            <a:miter lim="800000"/>
            <a:headEnd/>
            <a:tailEnd/>
          </a:ln>
        </p:spPr>
        <p:txBody>
          <a:bodyPr wrap="none" anchor="ctr">
            <a:spAutoFit/>
          </a:bodyPr>
          <a:lstStyle/>
          <a:p>
            <a:pPr algn="ctr" eaLnBrk="0" hangingPunct="0">
              <a:tabLst>
                <a:tab pos="3819525" algn="l"/>
              </a:tabLst>
            </a:pPr>
            <a:r>
              <a:rPr lang="ru-RU" sz="2000" b="1" dirty="0" smtClean="0">
                <a:solidFill>
                  <a:schemeClr val="accent1">
                    <a:lumMod val="50000"/>
                  </a:schemeClr>
                </a:solidFill>
                <a:latin typeface="Times New Roman" pitchFamily="18" charset="0"/>
                <a:cs typeface="Times New Roman" pitchFamily="18" charset="0"/>
              </a:rPr>
              <a:t> </a:t>
            </a:r>
            <a:endParaRPr lang="ru-RU" sz="1200" dirty="0">
              <a:solidFill>
                <a:schemeClr val="accent1">
                  <a:lumMod val="50000"/>
                </a:schemeClr>
              </a:solidFill>
              <a:latin typeface="Times New Roman" pitchFamily="18" charset="0"/>
              <a:cs typeface="Times New Roman" pitchFamily="18" charset="0"/>
            </a:endParaRPr>
          </a:p>
          <a:p>
            <a:pPr eaLnBrk="0" hangingPunct="0">
              <a:tabLst>
                <a:tab pos="3819525" algn="l"/>
              </a:tabLst>
            </a:pPr>
            <a:endParaRPr lang="ru-RU" dirty="0">
              <a:solidFill>
                <a:schemeClr val="accent1">
                  <a:lumMod val="50000"/>
                </a:schemeClr>
              </a:solidFill>
            </a:endParaRPr>
          </a:p>
        </p:txBody>
      </p:sp>
    </p:spTree>
  </p:cSld>
  <p:clrMapOvr>
    <a:masterClrMapping/>
  </p:clrMapOvr>
  <p:transition spd="med">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55976" y="571480"/>
            <a:ext cx="4359428" cy="5233784"/>
          </a:xfrm>
        </p:spPr>
        <p:txBody>
          <a:bodyPr>
            <a:noAutofit/>
          </a:bodyPr>
          <a:lstStyle/>
          <a:p>
            <a:pPr algn="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Полное название: </a:t>
            </a:r>
            <a:br>
              <a:rPr lang="ru-RU" sz="2000" dirty="0" smtClean="0">
                <a:solidFill>
                  <a:schemeClr val="tx1"/>
                </a:solidFill>
                <a:latin typeface="Times New Roman" pitchFamily="18" charset="0"/>
                <a:cs typeface="Times New Roman" pitchFamily="18" charset="0"/>
              </a:rPr>
            </a:br>
            <a:r>
              <a:rPr lang="ru-RU" sz="2000" b="1" dirty="0" smtClean="0">
                <a:solidFill>
                  <a:schemeClr val="tx1"/>
                </a:solidFill>
                <a:latin typeface="Times New Roman" pitchFamily="18" charset="0"/>
                <a:cs typeface="Times New Roman" pitchFamily="18" charset="0"/>
              </a:rPr>
              <a:t>Основная образовательная программа дошкольной образовательной организации: муниципального бюджетного дошкольного образовательного учреждения Алексеевского детского  сада №5 «Солнышко»</a:t>
            </a:r>
            <a:br>
              <a:rPr lang="ru-RU" sz="2000" b="1" dirty="0" smtClean="0">
                <a:solidFill>
                  <a:schemeClr val="tx1"/>
                </a:solidFill>
                <a:latin typeface="Times New Roman" pitchFamily="18" charset="0"/>
                <a:cs typeface="Times New Roman" pitchFamily="18" charset="0"/>
              </a:rPr>
            </a:br>
            <a:r>
              <a:rPr lang="ru-RU" sz="2000" b="1" dirty="0" smtClean="0">
                <a:solidFill>
                  <a:schemeClr val="tx1"/>
                </a:solidFill>
                <a:latin typeface="Times New Roman" pitchFamily="18" charset="0"/>
                <a:cs typeface="Times New Roman" pitchFamily="18" charset="0"/>
              </a:rPr>
              <a:t>Алексеевского муниципального района Республики Татарстан  </a:t>
            </a:r>
            <a:br>
              <a:rPr lang="ru-RU" sz="2000" b="1"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Сокращённое название: </a:t>
            </a:r>
            <a:br>
              <a:rPr lang="ru-RU" sz="2000" dirty="0" smtClean="0">
                <a:solidFill>
                  <a:schemeClr val="tx1"/>
                </a:solidFill>
                <a:latin typeface="Times New Roman" pitchFamily="18" charset="0"/>
                <a:cs typeface="Times New Roman" pitchFamily="18" charset="0"/>
              </a:rPr>
            </a:br>
            <a:r>
              <a:rPr lang="ru-RU" sz="2000" b="1" dirty="0" smtClean="0">
                <a:solidFill>
                  <a:schemeClr val="tx1"/>
                </a:solidFill>
                <a:latin typeface="Times New Roman" pitchFamily="18" charset="0"/>
                <a:cs typeface="Times New Roman" pitchFamily="18" charset="0"/>
              </a:rPr>
              <a:t>ООП ДОО Алексеевского детского сада №5 «Солнышко» </a:t>
            </a:r>
            <a:br>
              <a:rPr lang="ru-RU" sz="2000" b="1"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Срок реализации: </a:t>
            </a:r>
            <a:br>
              <a:rPr lang="ru-RU" sz="2000" dirty="0" smtClean="0">
                <a:solidFill>
                  <a:schemeClr val="tx1"/>
                </a:solidFill>
                <a:latin typeface="Times New Roman" pitchFamily="18" charset="0"/>
                <a:cs typeface="Times New Roman" pitchFamily="18" charset="0"/>
              </a:rPr>
            </a:br>
            <a:r>
              <a:rPr lang="ru-RU" sz="2000" b="1" dirty="0" smtClean="0">
                <a:solidFill>
                  <a:schemeClr val="tx1"/>
                </a:solidFill>
                <a:latin typeface="Times New Roman" pitchFamily="18" charset="0"/>
                <a:cs typeface="Times New Roman" pitchFamily="18" charset="0"/>
              </a:rPr>
              <a:t>2019-2023гг.</a:t>
            </a:r>
            <a:br>
              <a:rPr lang="ru-RU" sz="2000" b="1" dirty="0" smtClean="0">
                <a:solidFill>
                  <a:schemeClr val="tx1"/>
                </a:solidFill>
                <a:latin typeface="Times New Roman" pitchFamily="18" charset="0"/>
                <a:cs typeface="Times New Roman" pitchFamily="18" charset="0"/>
              </a:rPr>
            </a:br>
            <a:r>
              <a:rPr lang="ru-RU" sz="2000" b="1" dirty="0" smtClean="0">
                <a:solidFill>
                  <a:schemeClr val="tx1"/>
                </a:solidFill>
                <a:latin typeface="Times New Roman" pitchFamily="18" charset="0"/>
                <a:cs typeface="Times New Roman" pitchFamily="18" charset="0"/>
              </a:rPr>
              <a:t>Ориентирована на детей в возрасте от 2 до 7 лет.</a:t>
            </a:r>
            <a:br>
              <a:rPr lang="ru-RU" sz="2000" b="1" dirty="0" smtClean="0">
                <a:solidFill>
                  <a:schemeClr val="tx1"/>
                </a:solidFill>
                <a:latin typeface="Times New Roman" pitchFamily="18" charset="0"/>
                <a:cs typeface="Times New Roman" pitchFamily="18" charset="0"/>
              </a:rPr>
            </a:br>
            <a:endParaRPr lang="ru-RU" sz="2000" b="1" dirty="0">
              <a:solidFill>
                <a:schemeClr val="tx1"/>
              </a:solidFill>
              <a:latin typeface="Times New Roman" pitchFamily="18" charset="0"/>
              <a:cs typeface="Times New Roman" pitchFamily="18" charset="0"/>
            </a:endParaRPr>
          </a:p>
        </p:txBody>
      </p:sp>
      <p:sp>
        <p:nvSpPr>
          <p:cNvPr id="4" name="Номер слайда 3"/>
          <p:cNvSpPr>
            <a:spLocks noGrp="1"/>
          </p:cNvSpPr>
          <p:nvPr>
            <p:ph type="sldNum" sz="quarter" idx="15"/>
          </p:nvPr>
        </p:nvSpPr>
        <p:spPr/>
        <p:txBody>
          <a:bodyPr/>
          <a:lstStyle/>
          <a:p>
            <a:fld id="{2B1B84AB-6190-4DA5-96C5-22410CB6E1C6}" type="slidenum">
              <a:rPr lang="ru-RU" smtClean="0"/>
              <a:pPr/>
              <a:t>2</a:t>
            </a:fld>
            <a:endParaRPr lang="ru-RU"/>
          </a:p>
        </p:txBody>
      </p:sp>
      <p:pic>
        <p:nvPicPr>
          <p:cNvPr id="1026" name="Picture 2" descr="F:\Рисунок.jpg"/>
          <p:cNvPicPr>
            <a:picLocks noGrp="1" noChangeAspect="1" noChangeArrowheads="1"/>
          </p:cNvPicPr>
          <p:nvPr>
            <p:ph sz="quarter" idx="1"/>
          </p:nvPr>
        </p:nvPicPr>
        <p:blipFill>
          <a:blip r:embed="rId2" cstate="print"/>
          <a:srcRect/>
          <a:stretch>
            <a:fillRect/>
          </a:stretch>
        </p:blipFill>
        <p:spPr bwMode="auto">
          <a:xfrm>
            <a:off x="467544" y="620688"/>
            <a:ext cx="3756692" cy="5760640"/>
          </a:xfrm>
          <a:prstGeom prst="rect">
            <a:avLst/>
          </a:prstGeom>
          <a:noFill/>
          <a:ln>
            <a:solidFill>
              <a:schemeClr val="accent1"/>
            </a:solidFill>
          </a:ln>
        </p:spPr>
      </p:pic>
    </p:spTree>
  </p:cSld>
  <p:clrMapOvr>
    <a:masterClrMapping/>
  </p:clrMapOvr>
  <p:transition spd="med">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0"/>
            <a:ext cx="5500726" cy="6715148"/>
          </a:xfrm>
        </p:spPr>
        <p:txBody>
          <a:bodyPr>
            <a:noAutofit/>
          </a:bodyPr>
          <a:lstStyle/>
          <a:p>
            <a:r>
              <a:rPr lang="ru-RU" sz="3600" dirty="0" smtClean="0"/>
              <a:t/>
            </a:r>
            <a:br>
              <a:rPr lang="ru-RU" sz="3600" dirty="0" smtClean="0"/>
            </a:br>
            <a:endParaRPr lang="ru-RU" sz="3600" b="1" dirty="0">
              <a:solidFill>
                <a:schemeClr val="tx2"/>
              </a:solidFill>
              <a:latin typeface="Georgia" pitchFamily="18" charset="0"/>
            </a:endParaRPr>
          </a:p>
        </p:txBody>
      </p:sp>
      <p:sp>
        <p:nvSpPr>
          <p:cNvPr id="6" name="Содержимое 5"/>
          <p:cNvSpPr>
            <a:spLocks noGrp="1"/>
          </p:cNvSpPr>
          <p:nvPr>
            <p:ph sz="quarter" idx="1"/>
          </p:nvPr>
        </p:nvSpPr>
        <p:spPr>
          <a:xfrm>
            <a:off x="0" y="188640"/>
            <a:ext cx="5724128" cy="6383608"/>
          </a:xfrm>
        </p:spPr>
        <p:txBody>
          <a:bodyPr>
            <a:normAutofit fontScale="92500" lnSpcReduction="20000"/>
          </a:bodyPr>
          <a:lstStyle/>
          <a:p>
            <a:pPr>
              <a:buNone/>
            </a:pPr>
            <a:r>
              <a:rPr lang="ru-RU" b="1" dirty="0" smtClean="0"/>
              <a:t> </a:t>
            </a:r>
            <a:r>
              <a:rPr lang="ru-RU" sz="2000" b="1" dirty="0" smtClean="0">
                <a:latin typeface="Times New Roman" pitchFamily="18" charset="0"/>
                <a:cs typeface="Times New Roman" pitchFamily="18" charset="0"/>
              </a:rPr>
              <a:t>Образовательная программа разработана   </a:t>
            </a:r>
          </a:p>
          <a:p>
            <a:pPr>
              <a:buNone/>
            </a:pPr>
            <a:r>
              <a:rPr lang="ru-RU" sz="2000" b="1" dirty="0" smtClean="0">
                <a:latin typeface="Times New Roman" pitchFamily="18" charset="0"/>
                <a:cs typeface="Times New Roman" pitchFamily="18" charset="0"/>
              </a:rPr>
              <a:t>    на основе                                        </a:t>
            </a:r>
          </a:p>
          <a:p>
            <a:pPr>
              <a:buNone/>
            </a:pPr>
            <a:r>
              <a:rPr lang="ru-RU" sz="2000" b="1"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 Федерального государственного образовательного   стандарта дошкольного образования (ФГОС ДО) (Приказ </a:t>
            </a:r>
            <a:r>
              <a:rPr lang="ru-RU" sz="2000" dirty="0" err="1" smtClean="0">
                <a:latin typeface="Times New Roman" pitchFamily="18" charset="0"/>
                <a:cs typeface="Times New Roman" pitchFamily="18" charset="0"/>
              </a:rPr>
              <a:t>МОиН</a:t>
            </a:r>
            <a:r>
              <a:rPr lang="ru-RU" sz="2000" dirty="0" smtClean="0">
                <a:latin typeface="Times New Roman" pitchFamily="18" charset="0"/>
                <a:cs typeface="Times New Roman" pitchFamily="18" charset="0"/>
              </a:rPr>
              <a:t> РФ № 1155 от 17 октября 2013г),                                      </a:t>
            </a:r>
          </a:p>
          <a:p>
            <a:pPr>
              <a:buNone/>
            </a:pPr>
            <a:r>
              <a:rPr lang="ru-RU" sz="2000" b="1" dirty="0" smtClean="0">
                <a:latin typeface="Times New Roman" pitchFamily="18" charset="0"/>
                <a:cs typeface="Times New Roman" pitchFamily="18" charset="0"/>
              </a:rPr>
              <a:t>    с учётом </a:t>
            </a:r>
          </a:p>
          <a:p>
            <a:pPr>
              <a:buNone/>
            </a:pPr>
            <a:r>
              <a:rPr lang="ru-RU" sz="2000" b="1"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Примерной общеобразовательной программы   дошкольного образования «От рождения до школы» под редакцией </a:t>
            </a:r>
            <a:r>
              <a:rPr lang="ru-RU" sz="2000" dirty="0" err="1" smtClean="0">
                <a:latin typeface="Times New Roman" pitchFamily="18" charset="0"/>
                <a:cs typeface="Times New Roman" pitchFamily="18" charset="0"/>
              </a:rPr>
              <a:t>Н.Е.Вераксы</a:t>
            </a:r>
            <a:r>
              <a:rPr lang="ru-RU" sz="2000" dirty="0" smtClean="0">
                <a:latin typeface="Times New Roman" pitchFamily="18" charset="0"/>
                <a:cs typeface="Times New Roman" pitchFamily="18" charset="0"/>
              </a:rPr>
              <a:t>, Т.С.Комаровой, М.А.Васильевой;</a:t>
            </a:r>
          </a:p>
          <a:p>
            <a:pPr>
              <a:buNone/>
            </a:pPr>
            <a:r>
              <a:rPr lang="ru-RU" sz="2000" dirty="0" smtClean="0">
                <a:latin typeface="Times New Roman" pitchFamily="18" charset="0"/>
                <a:cs typeface="Times New Roman" pitchFamily="18" charset="0"/>
              </a:rPr>
              <a:t>   Программы дошкольного образования по обучению русскоязычных детей татарскому языку «</a:t>
            </a:r>
            <a:r>
              <a:rPr lang="ru-RU" sz="2000" dirty="0" err="1" smtClean="0">
                <a:latin typeface="Times New Roman" pitchFamily="18" charset="0"/>
                <a:cs typeface="Times New Roman" pitchFamily="18" charset="0"/>
              </a:rPr>
              <a:t>Татарча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сөйләшәбез</a:t>
            </a:r>
            <a:r>
              <a:rPr lang="ru-RU" sz="2000" dirty="0" smtClean="0">
                <a:latin typeface="Times New Roman" pitchFamily="18" charset="0"/>
                <a:cs typeface="Times New Roman" pitchFamily="18" charset="0"/>
              </a:rPr>
              <a:t>» - «Говорим по </a:t>
            </a:r>
            <a:r>
              <a:rPr lang="ru-RU" sz="2000" dirty="0" err="1" smtClean="0">
                <a:latin typeface="Times New Roman" pitchFamily="18" charset="0"/>
                <a:cs typeface="Times New Roman" pitchFamily="18" charset="0"/>
              </a:rPr>
              <a:t>татарски</a:t>
            </a:r>
            <a:r>
              <a:rPr lang="ru-RU" sz="2000" dirty="0" smtClean="0">
                <a:latin typeface="Times New Roman" pitchFamily="18" charset="0"/>
                <a:cs typeface="Times New Roman" pitchFamily="18" charset="0"/>
              </a:rPr>
              <a:t>»,  творческая группа под руководством З.М. </a:t>
            </a:r>
            <a:r>
              <a:rPr lang="ru-RU" sz="2000" dirty="0" err="1" smtClean="0">
                <a:latin typeface="Times New Roman" pitchFamily="18" charset="0"/>
                <a:cs typeface="Times New Roman" pitchFamily="18" charset="0"/>
              </a:rPr>
              <a:t>Зариповой</a:t>
            </a:r>
            <a:r>
              <a:rPr lang="ru-RU" sz="2000" dirty="0" smtClean="0">
                <a:latin typeface="Times New Roman" pitchFamily="18" charset="0"/>
                <a:cs typeface="Times New Roman" pitchFamily="18" charset="0"/>
              </a:rPr>
              <a:t>, Р.Г. </a:t>
            </a:r>
            <a:r>
              <a:rPr lang="ru-RU" sz="2000" dirty="0" err="1" smtClean="0">
                <a:latin typeface="Times New Roman" pitchFamily="18" charset="0"/>
                <a:cs typeface="Times New Roman" pitchFamily="18" charset="0"/>
              </a:rPr>
              <a:t>Кидрячевой</a:t>
            </a:r>
            <a:r>
              <a:rPr lang="ru-RU" sz="2000" dirty="0" smtClean="0">
                <a:latin typeface="Times New Roman" pitchFamily="18" charset="0"/>
                <a:cs typeface="Times New Roman" pitchFamily="18" charset="0"/>
              </a:rPr>
              <a:t>; </a:t>
            </a:r>
          </a:p>
          <a:p>
            <a:pPr>
              <a:buNone/>
            </a:pPr>
            <a:r>
              <a:rPr lang="ru-RU" sz="2000" dirty="0" smtClean="0">
                <a:latin typeface="Times New Roman" pitchFamily="18" charset="0"/>
                <a:cs typeface="Times New Roman" pitchFamily="18" charset="0"/>
              </a:rPr>
              <a:t>  Региональной программы дошкольного образования Р.Г. </a:t>
            </a:r>
            <a:r>
              <a:rPr lang="ru-RU" sz="2000" dirty="0" err="1" smtClean="0">
                <a:latin typeface="Times New Roman" pitchFamily="18" charset="0"/>
                <a:cs typeface="Times New Roman" pitchFamily="18" charset="0"/>
              </a:rPr>
              <a:t>Шаеховой</a:t>
            </a:r>
            <a:r>
              <a:rPr lang="ru-RU" sz="2000" dirty="0" smtClean="0">
                <a:latin typeface="Times New Roman" pitchFamily="18" charset="0"/>
                <a:cs typeface="Times New Roman" pitchFamily="18" charset="0"/>
              </a:rPr>
              <a:t>. Которая предусматривает обогащение детского развития посредством приобщения к истокам национальной культуры, краеведения, изучения татарского (русского) языка;  </a:t>
            </a:r>
          </a:p>
          <a:p>
            <a:pPr>
              <a:buNone/>
            </a:pPr>
            <a:endParaRPr lang="ru-RU" sz="2000" dirty="0" smtClean="0">
              <a:latin typeface="Times New Roman" pitchFamily="18" charset="0"/>
              <a:cs typeface="Times New Roman" pitchFamily="18" charset="0"/>
            </a:endParaRPr>
          </a:p>
          <a:p>
            <a:pPr>
              <a:buNone/>
            </a:pPr>
            <a:r>
              <a:rPr lang="ru-RU" sz="2000" dirty="0" smtClean="0">
                <a:latin typeface="Times New Roman" pitchFamily="18" charset="0"/>
                <a:cs typeface="Times New Roman" pitchFamily="18" charset="0"/>
              </a:rPr>
              <a:t>  </a:t>
            </a:r>
          </a:p>
          <a:p>
            <a:pPr>
              <a:buNone/>
            </a:pPr>
            <a:endParaRPr lang="ru-RU" sz="2000" dirty="0" smtClean="0">
              <a:latin typeface="Times New Roman" pitchFamily="18" charset="0"/>
              <a:cs typeface="Times New Roman" pitchFamily="18" charset="0"/>
            </a:endParaRPr>
          </a:p>
          <a:p>
            <a:pPr>
              <a:buNone/>
            </a:pPr>
            <a:endParaRPr lang="ru-RU" sz="2000" dirty="0">
              <a:latin typeface="Times New Roman" pitchFamily="18" charset="0"/>
              <a:cs typeface="Times New Roman" pitchFamily="18" charset="0"/>
            </a:endParaRPr>
          </a:p>
        </p:txBody>
      </p:sp>
      <p:sp>
        <p:nvSpPr>
          <p:cNvPr id="4" name="Номер слайда 3"/>
          <p:cNvSpPr>
            <a:spLocks noGrp="1"/>
          </p:cNvSpPr>
          <p:nvPr>
            <p:ph type="sldNum" sz="quarter" idx="15"/>
          </p:nvPr>
        </p:nvSpPr>
        <p:spPr/>
        <p:txBody>
          <a:bodyPr/>
          <a:lstStyle/>
          <a:p>
            <a:fld id="{2B1B84AB-6190-4DA5-96C5-22410CB6E1C6}" type="slidenum">
              <a:rPr lang="ru-RU" smtClean="0"/>
              <a:pPr/>
              <a:t>3</a:t>
            </a:fld>
            <a:endParaRPr lang="ru-RU"/>
          </a:p>
        </p:txBody>
      </p:sp>
      <p:pic>
        <p:nvPicPr>
          <p:cNvPr id="3" name="Picture 2" descr="C:\Users\1\Desktop\1013953913.jpg"/>
          <p:cNvPicPr>
            <a:picLocks noChangeAspect="1" noChangeArrowheads="1"/>
          </p:cNvPicPr>
          <p:nvPr/>
        </p:nvPicPr>
        <p:blipFill>
          <a:blip r:embed="rId2" cstate="print"/>
          <a:srcRect/>
          <a:stretch>
            <a:fillRect/>
          </a:stretch>
        </p:blipFill>
        <p:spPr bwMode="auto">
          <a:xfrm>
            <a:off x="5940152" y="188640"/>
            <a:ext cx="1728191" cy="2160240"/>
          </a:xfrm>
          <a:prstGeom prst="rect">
            <a:avLst/>
          </a:prstGeom>
          <a:noFill/>
        </p:spPr>
      </p:pic>
      <p:pic>
        <p:nvPicPr>
          <p:cNvPr id="1026" name="Picture 2" descr="C:\Documents and Settings\Администратор\Рабочий стол\IMG_8464.jpg"/>
          <p:cNvPicPr>
            <a:picLocks noChangeAspect="1" noChangeArrowheads="1"/>
          </p:cNvPicPr>
          <p:nvPr/>
        </p:nvPicPr>
        <p:blipFill>
          <a:blip r:embed="rId3" cstate="print"/>
          <a:srcRect/>
          <a:stretch>
            <a:fillRect/>
          </a:stretch>
        </p:blipFill>
        <p:spPr bwMode="auto">
          <a:xfrm>
            <a:off x="7092280" y="1052736"/>
            <a:ext cx="1691680" cy="2288289"/>
          </a:xfrm>
          <a:prstGeom prst="rect">
            <a:avLst/>
          </a:prstGeom>
          <a:noFill/>
          <a:ln w="28575">
            <a:solidFill>
              <a:schemeClr val="accent1">
                <a:lumMod val="75000"/>
              </a:schemeClr>
            </a:solidFill>
          </a:ln>
        </p:spPr>
      </p:pic>
      <p:pic>
        <p:nvPicPr>
          <p:cNvPr id="1028" name="Picture 4" descr="C:\Users\1\Desktop\-zbdyzS9MN4.jpg"/>
          <p:cNvPicPr>
            <a:picLocks noChangeAspect="1" noChangeArrowheads="1"/>
          </p:cNvPicPr>
          <p:nvPr/>
        </p:nvPicPr>
        <p:blipFill>
          <a:blip r:embed="rId4" cstate="print"/>
          <a:srcRect/>
          <a:stretch>
            <a:fillRect/>
          </a:stretch>
        </p:blipFill>
        <p:spPr bwMode="auto">
          <a:xfrm>
            <a:off x="5940152" y="2492896"/>
            <a:ext cx="1800281" cy="2376264"/>
          </a:xfrm>
          <a:prstGeom prst="rect">
            <a:avLst/>
          </a:prstGeom>
          <a:noFill/>
        </p:spPr>
      </p:pic>
      <p:pic>
        <p:nvPicPr>
          <p:cNvPr id="1027" name="Picture 3" descr="C:\Users\1\Desktop\3758438_807078.jpg"/>
          <p:cNvPicPr>
            <a:picLocks noChangeAspect="1" noChangeArrowheads="1"/>
          </p:cNvPicPr>
          <p:nvPr/>
        </p:nvPicPr>
        <p:blipFill>
          <a:blip r:embed="rId5" cstate="print"/>
          <a:srcRect/>
          <a:stretch>
            <a:fillRect/>
          </a:stretch>
        </p:blipFill>
        <p:spPr bwMode="auto">
          <a:xfrm>
            <a:off x="7092280" y="3501008"/>
            <a:ext cx="1711086" cy="2204864"/>
          </a:xfrm>
          <a:prstGeom prst="rect">
            <a:avLst/>
          </a:prstGeom>
          <a:noFill/>
        </p:spPr>
      </p:pic>
    </p:spTree>
  </p:cSld>
  <p:clrMapOvr>
    <a:masterClrMapping/>
  </p:clrMapOvr>
  <p:transition spd="med">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a:bodyPr>
          <a:lstStyle/>
          <a:p>
            <a:pPr algn="ctr"/>
            <a:r>
              <a:rPr lang="ru-RU" sz="3600" b="1" dirty="0" smtClean="0">
                <a:solidFill>
                  <a:schemeClr val="accent1">
                    <a:lumMod val="75000"/>
                  </a:schemeClr>
                </a:solidFill>
                <a:latin typeface="Times New Roman" pitchFamily="18" charset="0"/>
                <a:ea typeface="Times New Roman" pitchFamily="18" charset="0"/>
                <a:cs typeface="Times New Roman" pitchFamily="18" charset="0"/>
              </a:rPr>
              <a:t>Цель образовательной</a:t>
            </a:r>
            <a:r>
              <a:rPr lang="ru-RU" sz="3200" b="1" dirty="0" smtClean="0">
                <a:solidFill>
                  <a:schemeClr val="accent1">
                    <a:lumMod val="75000"/>
                  </a:schemeClr>
                </a:solidFill>
                <a:latin typeface="Georgia" pitchFamily="18" charset="0"/>
                <a:ea typeface="Bodoni MT"/>
              </a:rPr>
              <a:t> </a:t>
            </a:r>
            <a:r>
              <a:rPr lang="ru-RU" sz="3200" b="1" dirty="0" smtClean="0">
                <a:solidFill>
                  <a:schemeClr val="accent1">
                    <a:lumMod val="75000"/>
                  </a:schemeClr>
                </a:solidFill>
                <a:latin typeface="Georgia" pitchFamily="18" charset="0"/>
                <a:ea typeface="Bodoni MT"/>
              </a:rPr>
              <a:t>программы </a:t>
            </a:r>
            <a:endParaRPr lang="ru-RU" sz="3200" b="1" dirty="0">
              <a:solidFill>
                <a:schemeClr val="accent1">
                  <a:lumMod val="75000"/>
                </a:schemeClr>
              </a:solidFill>
            </a:endParaRPr>
          </a:p>
        </p:txBody>
      </p:sp>
      <p:sp>
        <p:nvSpPr>
          <p:cNvPr id="5" name="Номер слайда 4"/>
          <p:cNvSpPr>
            <a:spLocks noGrp="1"/>
          </p:cNvSpPr>
          <p:nvPr>
            <p:ph type="sldNum" sz="quarter" idx="11"/>
          </p:nvPr>
        </p:nvSpPr>
        <p:spPr/>
        <p:txBody>
          <a:bodyPr/>
          <a:lstStyle/>
          <a:p>
            <a:fld id="{2B1B84AB-6190-4DA5-96C5-22410CB6E1C6}" type="slidenum">
              <a:rPr lang="ru-RU" smtClean="0"/>
              <a:pPr/>
              <a:t>4</a:t>
            </a:fld>
            <a:endParaRPr lang="ru-RU"/>
          </a:p>
        </p:txBody>
      </p:sp>
      <p:sp>
        <p:nvSpPr>
          <p:cNvPr id="16385" name="Rectangle 1"/>
          <p:cNvSpPr>
            <a:spLocks noChangeArrowheads="1"/>
          </p:cNvSpPr>
          <p:nvPr/>
        </p:nvSpPr>
        <p:spPr bwMode="auto">
          <a:xfrm>
            <a:off x="4355976" y="3151890"/>
            <a:ext cx="4073676" cy="8925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450850" algn="just" fontAlgn="base">
              <a:spcBef>
                <a:spcPct val="0"/>
              </a:spcBef>
              <a:spcAft>
                <a:spcPct val="0"/>
              </a:spcAft>
              <a:tabLst>
                <a:tab pos="527050" algn="l"/>
                <a:tab pos="809625" algn="l"/>
              </a:tabLst>
            </a:pPr>
            <a:r>
              <a:rPr lang="ru-RU" sz="2400" dirty="0" smtClean="0">
                <a:latin typeface="Times New Roman" pitchFamily="18" charset="0"/>
                <a:cs typeface="Times New Roman" pitchFamily="18" charset="0"/>
              </a:rPr>
              <a:t> </a:t>
            </a:r>
          </a:p>
          <a:p>
            <a:pPr marL="0" marR="0" lvl="0" indent="450850" defTabSz="914400" rtl="0" eaLnBrk="1" fontAlgn="base" latinLnBrk="0" hangingPunct="1">
              <a:lnSpc>
                <a:spcPct val="100000"/>
              </a:lnSpc>
              <a:spcBef>
                <a:spcPct val="0"/>
              </a:spcBef>
              <a:spcAft>
                <a:spcPct val="0"/>
              </a:spcAft>
              <a:buClrTx/>
              <a:buSzTx/>
              <a:buFontTx/>
              <a:buNone/>
              <a:tabLst>
                <a:tab pos="527050" algn="l"/>
                <a:tab pos="809625" algn="l"/>
              </a:tabLst>
            </a:pP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16386" name="Picture 2" descr="H:\Дет.сад\Картинки, рисунки\Дети и взрослые\дети рисуют.jpg"/>
          <p:cNvPicPr>
            <a:picLocks noChangeAspect="1" noChangeArrowheads="1"/>
          </p:cNvPicPr>
          <p:nvPr/>
        </p:nvPicPr>
        <p:blipFill>
          <a:blip r:embed="rId2" cstate="print"/>
          <a:srcRect/>
          <a:stretch>
            <a:fillRect/>
          </a:stretch>
        </p:blipFill>
        <p:spPr bwMode="auto">
          <a:xfrm>
            <a:off x="2915816" y="4509120"/>
            <a:ext cx="3744416" cy="2160240"/>
          </a:xfrm>
          <a:prstGeom prst="rect">
            <a:avLst/>
          </a:prstGeom>
          <a:noFill/>
        </p:spPr>
      </p:pic>
      <p:sp>
        <p:nvSpPr>
          <p:cNvPr id="6" name="Прямоугольник 5"/>
          <p:cNvSpPr/>
          <p:nvPr/>
        </p:nvSpPr>
        <p:spPr>
          <a:xfrm>
            <a:off x="4355976" y="1412776"/>
            <a:ext cx="4176464" cy="400110"/>
          </a:xfrm>
          <a:prstGeom prst="rect">
            <a:avLst/>
          </a:prstGeom>
        </p:spPr>
        <p:txBody>
          <a:bodyPr wrap="square">
            <a:spAutoFit/>
          </a:bodyPr>
          <a:lstStyle/>
          <a:p>
            <a:r>
              <a:rPr lang="ru-RU" sz="2000" dirty="0" smtClean="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
        <p:nvSpPr>
          <p:cNvPr id="23553" name="Rectangle 1"/>
          <p:cNvSpPr>
            <a:spLocks noChangeArrowheads="1"/>
          </p:cNvSpPr>
          <p:nvPr/>
        </p:nvSpPr>
        <p:spPr bwMode="auto">
          <a:xfrm>
            <a:off x="467544" y="1082696"/>
            <a:ext cx="8136904" cy="350865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ru-RU" sz="1400" dirty="0" smtClean="0">
                <a:latin typeface="Times New Roman" pitchFamily="18" charset="0"/>
                <a:ea typeface="Calibri" pitchFamily="34" charset="0"/>
                <a:cs typeface="Times New Roman" pitchFamily="18" charset="0"/>
              </a:rPr>
              <a:t>П</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овышение социального статуса дошкольного образования;</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обеспечение государством равенства возможностей для каждого ребенка в получении качественного дошкольного образования;</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обеспечение государственных гарантий уровня и качества дошкольного образования на основе единства обязательных требований к условиям реализации образовательных программ дошкольного образования, их структуре и результатам их освоения;</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сохранение единства образовательного пространства Российской Федерации относительно уровня дошкольного образования.</a:t>
            </a:r>
            <a:r>
              <a:rPr lang="ru-RU" sz="1400" dirty="0" smtClean="0">
                <a:latin typeface="Times New Roman" pitchFamily="18" charset="0"/>
                <a:cs typeface="Times New Roman" pitchFamily="18" charset="0"/>
              </a:rPr>
              <a:t> </a:t>
            </a:r>
            <a:endParaRPr lang="ru-RU" sz="1400" dirty="0" smtClean="0">
              <a:latin typeface="Times New Roman" pitchFamily="18" charset="0"/>
              <a:cs typeface="Times New Roman" pitchFamily="18" charset="0"/>
            </a:endParaRPr>
          </a:p>
          <a:p>
            <a:r>
              <a:rPr lang="ru-RU" sz="1400" dirty="0" smtClean="0">
                <a:latin typeface="Times New Roman" pitchFamily="18" charset="0"/>
                <a:cs typeface="Times New Roman" pitchFamily="18" charset="0"/>
              </a:rPr>
              <a:t>Часть , формируемая участниками образовательных отношений</a:t>
            </a:r>
          </a:p>
          <a:p>
            <a:r>
              <a:rPr lang="ru-RU" sz="1400" dirty="0" smtClean="0">
                <a:latin typeface="Times New Roman" pitchFamily="18" charset="0"/>
                <a:cs typeface="Times New Roman" pitchFamily="18" charset="0"/>
              </a:rPr>
              <a:t>Проектирование </a:t>
            </a:r>
            <a:r>
              <a:rPr lang="ru-RU" sz="1400" dirty="0" smtClean="0">
                <a:latin typeface="Times New Roman" pitchFamily="18" charset="0"/>
                <a:cs typeface="Times New Roman" pitchFamily="18" charset="0"/>
              </a:rPr>
              <a:t>социальных ситуаций развития русскоязычного ребенка с использованием средств национальной культуры, обеспечивающих успешную социализацию, мотивацию и поддержку индивидуальности детей через общение на языке татарского народа, в том числе с представителями других национальностей, народную игру, познание родного края и другие формы </a:t>
            </a:r>
            <a:r>
              <a:rPr lang="ru-RU" sz="1400" dirty="0" smtClean="0">
                <a:latin typeface="Times New Roman" pitchFamily="18" charset="0"/>
                <a:cs typeface="Times New Roman" pitchFamily="18" charset="0"/>
              </a:rPr>
              <a:t>активности.</a:t>
            </a:r>
            <a:endParaRPr lang="ru-RU" sz="1400" dirty="0" smtClean="0">
              <a:latin typeface="Times New Roman" pitchFamily="18" charset="0"/>
              <a:cs typeface="Times New Roman" pitchFamily="18" charset="0"/>
            </a:endParaRPr>
          </a:p>
          <a:p>
            <a:r>
              <a:rPr lang="ru-RU" sz="1400" dirty="0" smtClean="0">
                <a:latin typeface="Times New Roman" pitchFamily="18" charset="0"/>
                <a:cs typeface="Times New Roman" pitchFamily="18" charset="0"/>
              </a:rPr>
              <a:t>Формирование </a:t>
            </a:r>
            <a:r>
              <a:rPr lang="ru-RU" sz="1400" dirty="0" smtClean="0">
                <a:latin typeface="Times New Roman" pitchFamily="18" charset="0"/>
                <a:cs typeface="Times New Roman" pitchFamily="18" charset="0"/>
              </a:rPr>
              <a:t>первоначальных умений и навыков практического владения татарским языком в устной форме в соответствии с  возрастными и индивидуальными   особенностям детей.</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7467600" cy="548680"/>
          </a:xfrm>
        </p:spPr>
        <p:txBody>
          <a:bodyPr/>
          <a:lstStyle/>
          <a:p>
            <a:pPr algn="ctr"/>
            <a:r>
              <a:rPr lang="ru-RU" b="1" dirty="0" smtClean="0"/>
              <a:t>Задачи программы:</a:t>
            </a:r>
            <a:endParaRPr lang="ru-RU" b="1" dirty="0"/>
          </a:p>
        </p:txBody>
      </p:sp>
      <p:sp>
        <p:nvSpPr>
          <p:cNvPr id="3" name="Содержимое 2"/>
          <p:cNvSpPr>
            <a:spLocks noGrp="1"/>
          </p:cNvSpPr>
          <p:nvPr>
            <p:ph sz="quarter" idx="1"/>
          </p:nvPr>
        </p:nvSpPr>
        <p:spPr>
          <a:xfrm>
            <a:off x="179512" y="404664"/>
            <a:ext cx="8640960" cy="6183576"/>
          </a:xfrm>
        </p:spPr>
        <p:txBody>
          <a:bodyPr>
            <a:noAutofit/>
          </a:bodyPr>
          <a:lstStyle/>
          <a:p>
            <a:pPr>
              <a:buNone/>
            </a:pPr>
            <a:r>
              <a:rPr lang="ru-RU" sz="1200" dirty="0" smtClean="0">
                <a:latin typeface="Times New Roman" pitchFamily="18" charset="0"/>
                <a:cs typeface="Times New Roman" pitchFamily="18" charset="0"/>
              </a:rPr>
              <a:t>1)  охрана и </a:t>
            </a:r>
            <a:r>
              <a:rPr lang="ru-RU" sz="1200" dirty="0" smtClean="0">
                <a:latin typeface="Times New Roman" pitchFamily="18" charset="0"/>
                <a:cs typeface="Times New Roman" pitchFamily="18" charset="0"/>
              </a:rPr>
              <a:t>укрепление физического и психического здоровья детей, в том числе их эмоционального благополучия;</a:t>
            </a:r>
          </a:p>
          <a:p>
            <a:pPr>
              <a:buNone/>
            </a:pPr>
            <a:r>
              <a:rPr lang="ru-RU" sz="1200" dirty="0" smtClean="0">
                <a:latin typeface="Times New Roman" pitchFamily="18" charset="0"/>
                <a:cs typeface="Times New Roman" pitchFamily="18" charset="0"/>
              </a:rPr>
              <a:t>2</a:t>
            </a:r>
            <a:r>
              <a:rPr lang="ru-RU" sz="1200" dirty="0" smtClean="0">
                <a:latin typeface="Times New Roman" pitchFamily="18" charset="0"/>
                <a:cs typeface="Times New Roman" pitchFamily="18" charset="0"/>
              </a:rPr>
              <a:t>)  </a:t>
            </a:r>
            <a:r>
              <a:rPr lang="ru-RU" sz="1200" dirty="0" smtClean="0">
                <a:latin typeface="Times New Roman" pitchFamily="18" charset="0"/>
                <a:cs typeface="Times New Roman" pitchFamily="18" charset="0"/>
              </a:rPr>
              <a:t>обеспечение равных возможностей для полноценного развития каждого ребенка в период дошкольного детства независимо от места жительства, пола, нации, языка, социального статуса, психофизиологических и других особенностей (в том числе ограниченных возможностей здоровья);</a:t>
            </a:r>
          </a:p>
          <a:p>
            <a:pPr>
              <a:buNone/>
            </a:pPr>
            <a:r>
              <a:rPr lang="ru-RU" sz="1200" dirty="0" smtClean="0">
                <a:latin typeface="Times New Roman" pitchFamily="18" charset="0"/>
                <a:cs typeface="Times New Roman" pitchFamily="18" charset="0"/>
              </a:rPr>
              <a:t>3) обеспечение преемственности целей, задач и содержания образования, реализуемых в рамках образовательных программ различных уровней (далее - преемственность основных образовательных программ дошкольного и начального общего образования);</a:t>
            </a:r>
          </a:p>
          <a:p>
            <a:pPr>
              <a:buNone/>
            </a:pPr>
            <a:r>
              <a:rPr lang="ru-RU" sz="1200" dirty="0" smtClean="0">
                <a:latin typeface="Times New Roman" pitchFamily="18" charset="0"/>
                <a:cs typeface="Times New Roman" pitchFamily="18" charset="0"/>
              </a:rPr>
              <a:t>4) создание благоприятных условий развития детей в соответствии с их возрастными и индивидуальными особенностями и склонностями, развития способностей и творческого потенциала каждого ребенка как субъекта отношений с самим собой, другими детьми, взрослыми и миром;</a:t>
            </a:r>
          </a:p>
          <a:p>
            <a:pPr>
              <a:buNone/>
            </a:pPr>
            <a:r>
              <a:rPr lang="ru-RU" sz="1200" dirty="0" smtClean="0">
                <a:latin typeface="Times New Roman" pitchFamily="18" charset="0"/>
                <a:cs typeface="Times New Roman" pitchFamily="18" charset="0"/>
              </a:rPr>
              <a:t>5) объединение обучения и воспитания в целостный образовательный процесс на основе духовно-нравственных и </a:t>
            </a:r>
            <a:r>
              <a:rPr lang="ru-RU" sz="1200" dirty="0" err="1" smtClean="0">
                <a:latin typeface="Times New Roman" pitchFamily="18" charset="0"/>
                <a:cs typeface="Times New Roman" pitchFamily="18" charset="0"/>
              </a:rPr>
              <a:t>социокультурных</a:t>
            </a:r>
            <a:r>
              <a:rPr lang="ru-RU" sz="1200" dirty="0" smtClean="0">
                <a:latin typeface="Times New Roman" pitchFamily="18" charset="0"/>
                <a:cs typeface="Times New Roman" pitchFamily="18" charset="0"/>
              </a:rPr>
              <a:t> ценностей и принятых в обществе правил и норм поведения в интересах человека, семьи, общества;</a:t>
            </a:r>
          </a:p>
          <a:p>
            <a:pPr>
              <a:buNone/>
            </a:pPr>
            <a:r>
              <a:rPr lang="ru-RU" sz="1200" dirty="0" smtClean="0">
                <a:latin typeface="Times New Roman" pitchFamily="18" charset="0"/>
                <a:cs typeface="Times New Roman" pitchFamily="18" charset="0"/>
              </a:rPr>
              <a:t>6) </a:t>
            </a:r>
            <a:r>
              <a:rPr lang="ru-RU" sz="1200" dirty="0" smtClean="0">
                <a:latin typeface="Times New Roman" pitchFamily="18" charset="0"/>
                <a:cs typeface="Times New Roman" pitchFamily="18" charset="0"/>
              </a:rPr>
              <a:t>формирование общей культуры личности детей, в том числе ценностей здорового образа жизни, развития их </a:t>
            </a:r>
            <a:r>
              <a:rPr lang="ru-RU" sz="1200" dirty="0" smtClean="0">
                <a:latin typeface="Times New Roman" pitchFamily="18" charset="0"/>
                <a:cs typeface="Times New Roman" pitchFamily="18" charset="0"/>
              </a:rPr>
              <a:t>социальных</a:t>
            </a:r>
            <a:r>
              <a:rPr lang="ru-RU" sz="1200" dirty="0" smtClean="0">
                <a:latin typeface="Times New Roman" pitchFamily="18" charset="0"/>
                <a:cs typeface="Times New Roman" pitchFamily="18" charset="0"/>
              </a:rPr>
              <a:t>, нравственных, эстетических, интеллектуальных, физических качеств, инициативности, самостоятельности и ответственности ребенка, формирования предпосылок учебной деятельности;</a:t>
            </a:r>
          </a:p>
          <a:p>
            <a:pPr>
              <a:buNone/>
            </a:pPr>
            <a:r>
              <a:rPr lang="ru-RU" sz="1200" dirty="0" smtClean="0">
                <a:latin typeface="Times New Roman" pitchFamily="18" charset="0"/>
                <a:cs typeface="Times New Roman" pitchFamily="18" charset="0"/>
              </a:rPr>
              <a:t>7) обеспечение вариативности и разнообразия содержания Программ и организационных форм дошкольного образования, возможности формирования Программ различной направленности с учетом образовательных потребностей, способностей и состояния здоровья детей;</a:t>
            </a:r>
          </a:p>
          <a:p>
            <a:pPr>
              <a:buNone/>
            </a:pPr>
            <a:r>
              <a:rPr lang="ru-RU" sz="1200" dirty="0" smtClean="0">
                <a:latin typeface="Times New Roman" pitchFamily="18" charset="0"/>
                <a:cs typeface="Times New Roman" pitchFamily="18" charset="0"/>
              </a:rPr>
              <a:t>8) формирование </a:t>
            </a:r>
            <a:r>
              <a:rPr lang="ru-RU" sz="1200" dirty="0" err="1" smtClean="0">
                <a:latin typeface="Times New Roman" pitchFamily="18" charset="0"/>
                <a:cs typeface="Times New Roman" pitchFamily="18" charset="0"/>
              </a:rPr>
              <a:t>социокультурной</a:t>
            </a:r>
            <a:r>
              <a:rPr lang="ru-RU" sz="1200" dirty="0" smtClean="0">
                <a:latin typeface="Times New Roman" pitchFamily="18" charset="0"/>
                <a:cs typeface="Times New Roman" pitchFamily="18" charset="0"/>
              </a:rPr>
              <a:t> среды, соответствующей возрастным, индивидуальным, психологическим и физиологическим особенностям детей;</a:t>
            </a:r>
          </a:p>
          <a:p>
            <a:pPr>
              <a:buNone/>
            </a:pPr>
            <a:r>
              <a:rPr lang="ru-RU" sz="1200" dirty="0" smtClean="0">
                <a:latin typeface="Times New Roman" pitchFamily="18" charset="0"/>
                <a:cs typeface="Times New Roman" pitchFamily="18" charset="0"/>
              </a:rPr>
              <a:t>9) обеспечение психолого-педагогической поддержки семьи и повышения компетентности родителей (законных представителей) в вопросах развития и образования, охраны и укрепления здоровья детей.</a:t>
            </a:r>
          </a:p>
          <a:p>
            <a:pPr>
              <a:buNone/>
            </a:pPr>
            <a:r>
              <a:rPr lang="ru-RU" sz="1200" i="1" dirty="0" smtClean="0">
                <a:latin typeface="Times New Roman" pitchFamily="18" charset="0"/>
                <a:cs typeface="Times New Roman" pitchFamily="18" charset="0"/>
              </a:rPr>
              <a:t>Часть, формируемая участниками образовательных отношений</a:t>
            </a:r>
            <a:endParaRPr lang="ru-RU" sz="1200" dirty="0" smtClean="0">
              <a:latin typeface="Times New Roman" pitchFamily="18" charset="0"/>
              <a:cs typeface="Times New Roman" pitchFamily="18" charset="0"/>
            </a:endParaRPr>
          </a:p>
          <a:p>
            <a:pPr>
              <a:buNone/>
            </a:pPr>
            <a:r>
              <a:rPr lang="ru-RU" sz="1200" dirty="0" smtClean="0">
                <a:latin typeface="Times New Roman" pitchFamily="18" charset="0"/>
                <a:cs typeface="Times New Roman" pitchFamily="18" charset="0"/>
              </a:rPr>
              <a:t>- создание благоприятных условий для освоения татарского языка и сохранения государственных языков Республики Татарстан, развития межэтнической культуры, коммуникативных способностей каждого воспитанника как субъекта взаимоотношений с представителями других национальностей; </a:t>
            </a:r>
          </a:p>
          <a:p>
            <a:pPr>
              <a:buNone/>
            </a:pPr>
            <a:r>
              <a:rPr lang="ru-RU" sz="1200" dirty="0" smtClean="0">
                <a:latin typeface="Times New Roman" pitchFamily="18" charset="0"/>
                <a:cs typeface="Times New Roman" pitchFamily="18" charset="0"/>
              </a:rPr>
              <a:t>- обучение детей татарскому языку, обеспечение равных возможностей для полноценного развития каждого ребенка в период дошкольного детства независимо от места проживания, пола, нации, языка, социального статуса;</a:t>
            </a:r>
          </a:p>
          <a:p>
            <a:pPr>
              <a:buNone/>
            </a:pPr>
            <a:r>
              <a:rPr lang="ru-RU" sz="1200" dirty="0" smtClean="0">
                <a:latin typeface="Times New Roman" pitchFamily="18" charset="0"/>
                <a:cs typeface="Times New Roman" pitchFamily="18" charset="0"/>
              </a:rPr>
              <a:t>- обеспечение преемственности целей, задач и содержания дошкольного и начального общего образования в области </a:t>
            </a:r>
            <a:r>
              <a:rPr lang="ru-RU" sz="1200" dirty="0" smtClean="0">
                <a:latin typeface="Times New Roman" pitchFamily="18" charset="0"/>
                <a:cs typeface="Times New Roman" pitchFamily="18" charset="0"/>
              </a:rPr>
              <a:t>краеведения.</a:t>
            </a:r>
            <a:endParaRPr lang="ru-RU" sz="1200" dirty="0" smtClean="0">
              <a:latin typeface="Times New Roman" pitchFamily="18" charset="0"/>
              <a:cs typeface="Times New Roman" pitchFamily="18" charset="0"/>
            </a:endParaRPr>
          </a:p>
          <a:p>
            <a:endParaRPr lang="ru-RU" sz="1200" dirty="0" smtClean="0">
              <a:latin typeface="Times New Roman" pitchFamily="18" charset="0"/>
              <a:cs typeface="Times New Roman" pitchFamily="18" charset="0"/>
            </a:endParaRPr>
          </a:p>
          <a:p>
            <a:endParaRPr lang="ru-RU" sz="1200" dirty="0">
              <a:latin typeface="Times New Roman" pitchFamily="18" charset="0"/>
              <a:cs typeface="Times New Roman" pitchFamily="18" charset="0"/>
            </a:endParaRPr>
          </a:p>
        </p:txBody>
      </p:sp>
      <p:sp>
        <p:nvSpPr>
          <p:cNvPr id="4" name="Номер слайда 3"/>
          <p:cNvSpPr>
            <a:spLocks noGrp="1"/>
          </p:cNvSpPr>
          <p:nvPr>
            <p:ph type="sldNum" sz="quarter" idx="15"/>
          </p:nvPr>
        </p:nvSpPr>
        <p:spPr>
          <a:xfrm>
            <a:off x="8129016" y="5733256"/>
            <a:ext cx="619448" cy="522002"/>
          </a:xfrm>
        </p:spPr>
        <p:txBody>
          <a:bodyPr/>
          <a:lstStyle/>
          <a:p>
            <a:fld id="{2B1B84AB-6190-4DA5-96C5-22410CB6E1C6}" type="slidenum">
              <a:rPr lang="ru-RU" smtClean="0"/>
              <a:pPr/>
              <a:t>5</a:t>
            </a:fld>
            <a:endParaRPr lang="ru-RU" dirty="0"/>
          </a:p>
        </p:txBody>
      </p:sp>
    </p:spTree>
  </p:cSld>
  <p:clrMapOvr>
    <a:masterClrMapping/>
  </p:clrMapOvr>
  <p:transition spd="med">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
            </a:r>
            <a:br>
              <a:rPr lang="ru-RU" dirty="0" smtClean="0"/>
            </a:br>
            <a:r>
              <a:rPr lang="ru-RU" dirty="0" smtClean="0"/>
              <a:t> </a:t>
            </a:r>
            <a:endParaRPr lang="ru-RU" dirty="0"/>
          </a:p>
        </p:txBody>
      </p:sp>
      <p:sp>
        <p:nvSpPr>
          <p:cNvPr id="3" name="Содержимое 2"/>
          <p:cNvSpPr>
            <a:spLocks noGrp="1"/>
          </p:cNvSpPr>
          <p:nvPr>
            <p:ph idx="1"/>
          </p:nvPr>
        </p:nvSpPr>
        <p:spPr>
          <a:xfrm>
            <a:off x="457200" y="1600200"/>
            <a:ext cx="7467600" cy="5069160"/>
          </a:xfrm>
        </p:spPr>
        <p:txBody>
          <a:bodyPr/>
          <a:lstStyle/>
          <a:p>
            <a:endParaRPr lang="ru-RU" dirty="0"/>
          </a:p>
        </p:txBody>
      </p:sp>
      <p:sp>
        <p:nvSpPr>
          <p:cNvPr id="4" name="Прямоугольник 3"/>
          <p:cNvSpPr/>
          <p:nvPr/>
        </p:nvSpPr>
        <p:spPr>
          <a:xfrm>
            <a:off x="755576" y="214290"/>
            <a:ext cx="7632848" cy="123351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В соответствии с требованиями ФГОС ДО программа состоит из двух частей:</a:t>
            </a:r>
            <a:endParaRPr lang="ru-RU"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Прямоугольник 5"/>
          <p:cNvSpPr/>
          <p:nvPr/>
        </p:nvSpPr>
        <p:spPr>
          <a:xfrm>
            <a:off x="714348" y="1714488"/>
            <a:ext cx="7746084" cy="150019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800" b="1" dirty="0" smtClean="0">
                <a:solidFill>
                  <a:srgbClr val="002060"/>
                </a:solidFill>
              </a:rPr>
              <a:t>Обязательная часть ( объем не менее 60% от её общего объёма)</a:t>
            </a:r>
            <a:endParaRPr lang="ru-RU" sz="2800" b="1" dirty="0">
              <a:solidFill>
                <a:srgbClr val="002060"/>
              </a:solidFill>
            </a:endParaRPr>
          </a:p>
        </p:txBody>
      </p:sp>
      <p:sp>
        <p:nvSpPr>
          <p:cNvPr id="7" name="Прямоугольник 6"/>
          <p:cNvSpPr/>
          <p:nvPr/>
        </p:nvSpPr>
        <p:spPr>
          <a:xfrm>
            <a:off x="2714612" y="3645024"/>
            <a:ext cx="4014790" cy="302433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800" b="1" dirty="0" smtClean="0">
                <a:solidFill>
                  <a:srgbClr val="002060"/>
                </a:solidFill>
              </a:rPr>
              <a:t>Вариативная часть (часть, формируемая участниками образовательных отношений) – не более 40%</a:t>
            </a:r>
            <a:endParaRPr lang="ru-RU" sz="2800" b="1" dirty="0">
              <a:solidFill>
                <a:srgbClr val="002060"/>
              </a:solidFill>
            </a:endParaRPr>
          </a:p>
        </p:txBody>
      </p:sp>
      <p:sp>
        <p:nvSpPr>
          <p:cNvPr id="8" name="Стрелка вниз 7"/>
          <p:cNvSpPr/>
          <p:nvPr/>
        </p:nvSpPr>
        <p:spPr>
          <a:xfrm>
            <a:off x="4283968" y="1412776"/>
            <a:ext cx="3048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p:cNvSpPr/>
          <p:nvPr/>
        </p:nvSpPr>
        <p:spPr>
          <a:xfrm>
            <a:off x="4283968" y="3212976"/>
            <a:ext cx="3810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 name="Рисунок 9" descr="295.png"/>
          <p:cNvPicPr>
            <a:picLocks noChangeAspect="1"/>
          </p:cNvPicPr>
          <p:nvPr/>
        </p:nvPicPr>
        <p:blipFill>
          <a:blip r:embed="rId2" cstate="print"/>
          <a:stretch>
            <a:fillRect/>
          </a:stretch>
        </p:blipFill>
        <p:spPr>
          <a:xfrm>
            <a:off x="428596" y="4460100"/>
            <a:ext cx="1928826" cy="1928826"/>
          </a:xfrm>
          <a:prstGeom prst="rect">
            <a:avLst/>
          </a:prstGeom>
        </p:spPr>
      </p:pic>
      <p:sp>
        <p:nvSpPr>
          <p:cNvPr id="11" name="Номер слайда 3"/>
          <p:cNvSpPr>
            <a:spLocks noGrp="1"/>
          </p:cNvSpPr>
          <p:nvPr>
            <p:ph type="sldNum" sz="quarter" idx="15"/>
          </p:nvPr>
        </p:nvSpPr>
        <p:spPr>
          <a:xfrm>
            <a:off x="8129016" y="5733256"/>
            <a:ext cx="619448" cy="522002"/>
          </a:xfrm>
        </p:spPr>
        <p:txBody>
          <a:bodyPr/>
          <a:lstStyle/>
          <a:p>
            <a:fld id="{2B1B84AB-6190-4DA5-96C5-22410CB6E1C6}" type="slidenum">
              <a:rPr lang="ru-RU" smtClean="0"/>
              <a:pPr/>
              <a:t>6</a:t>
            </a:fld>
            <a:endParaRPr lang="ru-RU" dirty="0"/>
          </a:p>
        </p:txBody>
      </p:sp>
    </p:spTree>
  </p:cSld>
  <p:clrMapOvr>
    <a:masterClrMapping/>
  </p:clrMapOvr>
  <p:transition spd="med">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785786" y="428604"/>
            <a:ext cx="7139014" cy="1143008"/>
          </a:xfrm>
        </p:spPr>
        <p:txBody>
          <a:bodyPr>
            <a:normAutofit/>
          </a:bodyPr>
          <a:lstStyle/>
          <a:p>
            <a:pPr algn="ctr"/>
            <a:r>
              <a:rPr lang="ru-RU" altLang="ru-RU" sz="2800" b="1" dirty="0" smtClean="0">
                <a:solidFill>
                  <a:srgbClr val="002060"/>
                </a:solidFill>
                <a:latin typeface="Times New Roman" pitchFamily="18" charset="0"/>
                <a:cs typeface="Times New Roman" pitchFamily="18" charset="0"/>
              </a:rPr>
              <a:t>Образовательная программа ДОО </a:t>
            </a:r>
            <a:br>
              <a:rPr lang="ru-RU" altLang="ru-RU" sz="2800" b="1" dirty="0" smtClean="0">
                <a:solidFill>
                  <a:srgbClr val="002060"/>
                </a:solidFill>
                <a:latin typeface="Times New Roman" pitchFamily="18" charset="0"/>
                <a:cs typeface="Times New Roman" pitchFamily="18" charset="0"/>
              </a:rPr>
            </a:br>
            <a:r>
              <a:rPr lang="ru-RU" altLang="ru-RU" sz="2800" b="1" dirty="0" smtClean="0">
                <a:solidFill>
                  <a:srgbClr val="002060"/>
                </a:solidFill>
                <a:latin typeface="Times New Roman" pitchFamily="18" charset="0"/>
                <a:cs typeface="Times New Roman" pitchFamily="18" charset="0"/>
              </a:rPr>
              <a:t>включает три основных раздела:</a:t>
            </a:r>
            <a:endParaRPr lang="en-US" altLang="ru-RU" sz="2800" dirty="0">
              <a:solidFill>
                <a:srgbClr val="002060"/>
              </a:solidFill>
              <a:latin typeface="Times New Roman" pitchFamily="18" charset="0"/>
              <a:cs typeface="Times New Roman" pitchFamily="18" charset="0"/>
            </a:endParaRPr>
          </a:p>
        </p:txBody>
      </p:sp>
      <p:sp>
        <p:nvSpPr>
          <p:cNvPr id="8208" name="AutoShape 16"/>
          <p:cNvSpPr>
            <a:spLocks noChangeArrowheads="1"/>
          </p:cNvSpPr>
          <p:nvPr/>
        </p:nvSpPr>
        <p:spPr bwMode="blackGray">
          <a:xfrm rot="16200000" flipH="1" flipV="1">
            <a:off x="3539630" y="1668469"/>
            <a:ext cx="979006" cy="755650"/>
          </a:xfrm>
          <a:prstGeom prst="rightArrow">
            <a:avLst>
              <a:gd name="adj1" fmla="val 46509"/>
              <a:gd name="adj2" fmla="val 42052"/>
            </a:avLst>
          </a:prstGeom>
          <a:gradFill rotWithShape="1">
            <a:gsLst>
              <a:gs pos="0">
                <a:schemeClr val="accent2">
                  <a:gamma/>
                  <a:tint val="0"/>
                  <a:invGamma/>
                  <a:alpha val="0"/>
                </a:schemeClr>
              </a:gs>
              <a:gs pos="100000">
                <a:schemeClr val="accent2"/>
              </a:gs>
            </a:gsLst>
            <a:lin ang="0" scaled="1"/>
          </a:gra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grpSp>
        <p:nvGrpSpPr>
          <p:cNvPr id="2" name="Group 21"/>
          <p:cNvGrpSpPr>
            <a:grpSpLocks/>
          </p:cNvGrpSpPr>
          <p:nvPr/>
        </p:nvGrpSpPr>
        <p:grpSpPr bwMode="auto">
          <a:xfrm>
            <a:off x="1251723" y="5745463"/>
            <a:ext cx="168275" cy="168275"/>
            <a:chOff x="2928" y="2208"/>
            <a:chExt cx="262" cy="262"/>
          </a:xfrm>
        </p:grpSpPr>
        <p:sp>
          <p:nvSpPr>
            <p:cNvPr id="8214" name="Oval 22"/>
            <p:cNvSpPr>
              <a:spLocks noChangeArrowheads="1"/>
            </p:cNvSpPr>
            <p:nvPr/>
          </p:nvSpPr>
          <p:spPr bwMode="gray">
            <a:xfrm>
              <a:off x="2928" y="2208"/>
              <a:ext cx="262" cy="262"/>
            </a:xfrm>
            <a:prstGeom prst="ellipse">
              <a:avLst/>
            </a:prstGeom>
            <a:gradFill rotWithShape="1">
              <a:gsLst>
                <a:gs pos="0">
                  <a:srgbClr val="223864">
                    <a:gamma/>
                    <a:tint val="28627"/>
                    <a:invGamma/>
                  </a:srgbClr>
                </a:gs>
                <a:gs pos="100000">
                  <a:srgbClr val="223864"/>
                </a:gs>
              </a:gsLst>
              <a:lin ang="2700000" scaled="1"/>
            </a:gradFill>
            <a:ln w="12700">
              <a:solidFill>
                <a:srgbClr val="F8F8F8"/>
              </a:solidFill>
              <a:round/>
              <a:headEnd/>
              <a:tailEnd/>
            </a:ln>
            <a:effectLst>
              <a:outerShdw dist="35921" dir="2700000" algn="ctr" rotWithShape="0">
                <a:srgbClr val="1C1C1C">
                  <a:alpha val="50000"/>
                </a:srgbClr>
              </a:outerShdw>
            </a:effectLst>
          </p:spPr>
          <p:txBody>
            <a:bodyPr wrap="none" anchor="ctr"/>
            <a:lstStyle/>
            <a:p>
              <a:endParaRPr lang="ru-RU"/>
            </a:p>
          </p:txBody>
        </p:sp>
        <p:sp>
          <p:nvSpPr>
            <p:cNvPr id="8215" name="Oval 23"/>
            <p:cNvSpPr>
              <a:spLocks noChangeArrowheads="1"/>
            </p:cNvSpPr>
            <p:nvPr/>
          </p:nvSpPr>
          <p:spPr bwMode="gray">
            <a:xfrm>
              <a:off x="2949" y="2230"/>
              <a:ext cx="218" cy="218"/>
            </a:xfrm>
            <a:prstGeom prst="ellipse">
              <a:avLst/>
            </a:prstGeom>
            <a:gradFill rotWithShape="1">
              <a:gsLst>
                <a:gs pos="0">
                  <a:schemeClr val="accent1"/>
                </a:gs>
                <a:gs pos="100000">
                  <a:schemeClr val="accent1">
                    <a:gamma/>
                    <a:tint val="63529"/>
                    <a:invGamma/>
                  </a:schemeClr>
                </a:gs>
              </a:gsLst>
              <a:lin ang="2700000" scaled="1"/>
            </a:gradFill>
            <a:ln>
              <a:noFill/>
            </a:ln>
            <a:effectLst/>
            <a:extLst>
              <a:ext uri="{91240B29-F687-4F45-9708-019B960494DF}">
                <a14:hiddenLine xmlns:a14="http://schemas.microsoft.com/office/drawing/2010/main" xmlns="" w="12700">
                  <a:solidFill>
                    <a:srgbClr val="DDDDDD"/>
                  </a:solidFill>
                  <a:round/>
                  <a:headEnd/>
                  <a:tailEnd/>
                </a14:hiddenLine>
              </a:ext>
              <a:ext uri="{AF507438-7753-43E0-B8FC-AC1667EBCBE1}">
                <a14:hiddenEffects xmlns:a14="http://schemas.microsoft.com/office/drawing/2010/main" xmlns="">
                  <a:effectLst>
                    <a:outerShdw dist="17961" dir="2700000" algn="ctr" rotWithShape="0">
                      <a:srgbClr val="000000">
                        <a:alpha val="50000"/>
                      </a:srgbClr>
                    </a:outerShdw>
                  </a:effectLst>
                </a14:hiddenEffects>
              </a:ext>
            </a:extLst>
          </p:spPr>
          <p:txBody>
            <a:bodyPr wrap="none" anchor="ctr"/>
            <a:lstStyle/>
            <a:p>
              <a:endParaRPr lang="ru-RU"/>
            </a:p>
          </p:txBody>
        </p:sp>
      </p:grpSp>
      <p:sp>
        <p:nvSpPr>
          <p:cNvPr id="8220" name="AutoShape 28"/>
          <p:cNvSpPr>
            <a:spLocks noChangeArrowheads="1"/>
          </p:cNvSpPr>
          <p:nvPr/>
        </p:nvSpPr>
        <p:spPr bwMode="gray">
          <a:xfrm>
            <a:off x="857224" y="2500306"/>
            <a:ext cx="7272808" cy="912771"/>
          </a:xfrm>
          <a:prstGeom prst="roundRect">
            <a:avLst>
              <a:gd name="adj" fmla="val 50000"/>
            </a:avLst>
          </a:prstGeom>
          <a:solidFill>
            <a:schemeClr val="accent2">
              <a:alpha val="50000"/>
            </a:schemeClr>
          </a:solidFill>
          <a:ln>
            <a:noFill/>
          </a:ln>
          <a:effectLst/>
          <a:extLst>
            <a:ext uri="{91240B29-F687-4F45-9708-019B960494DF}">
              <a14:hiddenLine xmlns:a14="http://schemas.microsoft.com/office/drawing/2010/main" xmlns="" w="57150" algn="ctr">
                <a:solidFill>
                  <a:srgbClr val="C68AD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8223" name="Rectangle 31"/>
          <p:cNvSpPr>
            <a:spLocks noChangeArrowheads="1"/>
          </p:cNvSpPr>
          <p:nvPr/>
        </p:nvSpPr>
        <p:spPr bwMode="gray">
          <a:xfrm>
            <a:off x="1500166" y="2708920"/>
            <a:ext cx="6384202" cy="590931"/>
          </a:xfrm>
          <a:prstGeom prst="rect">
            <a:avLst/>
          </a:prstGeom>
          <a:noFill/>
          <a:ln>
            <a:noFill/>
          </a:ln>
          <a:effectLst/>
          <a:extLst>
            <a:ext uri="{909E8E84-426E-40DD-AFC4-6F175D3DCCD1}">
              <a14:hiddenFill xmlns:a14="http://schemas.microsoft.com/office/drawing/2010/main" xmlns="">
                <a:gradFill rotWithShape="1">
                  <a:gsLst>
                    <a:gs pos="0">
                      <a:schemeClr val="accent1"/>
                    </a:gs>
                    <a:gs pos="50000">
                      <a:schemeClr val="bg1"/>
                    </a:gs>
                    <a:gs pos="100000">
                      <a:schemeClr val="accent1"/>
                    </a:gs>
                  </a:gsLst>
                  <a:lin ang="5400000" scaled="1"/>
                </a:gra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lnSpc>
                <a:spcPct val="90000"/>
              </a:lnSpc>
            </a:pPr>
            <a:r>
              <a:rPr lang="ru-RU" altLang="ru-RU" sz="3600" b="1" dirty="0" smtClean="0">
                <a:solidFill>
                  <a:srgbClr val="002060"/>
                </a:solidFill>
                <a:latin typeface="Times New Roman" pitchFamily="18" charset="0"/>
                <a:cs typeface="Times New Roman" pitchFamily="18" charset="0"/>
              </a:rPr>
              <a:t>ЦЕЛЕВОЙ</a:t>
            </a:r>
            <a:endParaRPr lang="en-US" altLang="ru-RU" sz="3600" b="1" dirty="0">
              <a:solidFill>
                <a:srgbClr val="002060"/>
              </a:solidFill>
              <a:latin typeface="Times New Roman" pitchFamily="18" charset="0"/>
              <a:cs typeface="Times New Roman" pitchFamily="18" charset="0"/>
            </a:endParaRPr>
          </a:p>
        </p:txBody>
      </p:sp>
      <p:sp>
        <p:nvSpPr>
          <p:cNvPr id="8226" name="AutoShape 34"/>
          <p:cNvSpPr>
            <a:spLocks noChangeArrowheads="1"/>
          </p:cNvSpPr>
          <p:nvPr/>
        </p:nvSpPr>
        <p:spPr bwMode="blackGray">
          <a:xfrm rot="16200000" flipV="1">
            <a:off x="4213129" y="1668468"/>
            <a:ext cx="1080120" cy="755650"/>
          </a:xfrm>
          <a:prstGeom prst="rightArrow">
            <a:avLst>
              <a:gd name="adj1" fmla="val 46509"/>
              <a:gd name="adj2" fmla="val 42098"/>
            </a:avLst>
          </a:prstGeom>
          <a:gradFill rotWithShape="1">
            <a:gsLst>
              <a:gs pos="0">
                <a:schemeClr val="accent1">
                  <a:gamma/>
                  <a:tint val="0"/>
                  <a:invGamma/>
                  <a:alpha val="0"/>
                </a:schemeClr>
              </a:gs>
              <a:gs pos="100000">
                <a:schemeClr val="accent1"/>
              </a:gs>
            </a:gsLst>
            <a:lin ang="0" scaled="1"/>
          </a:gra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40" name="AutoShape 28"/>
          <p:cNvSpPr>
            <a:spLocks noChangeArrowheads="1"/>
          </p:cNvSpPr>
          <p:nvPr/>
        </p:nvSpPr>
        <p:spPr bwMode="gray">
          <a:xfrm>
            <a:off x="785786" y="3929066"/>
            <a:ext cx="7272808" cy="912771"/>
          </a:xfrm>
          <a:prstGeom prst="roundRect">
            <a:avLst>
              <a:gd name="adj" fmla="val 50000"/>
            </a:avLst>
          </a:prstGeom>
          <a:solidFill>
            <a:schemeClr val="accent2">
              <a:alpha val="50000"/>
            </a:schemeClr>
          </a:solidFill>
          <a:ln>
            <a:noFill/>
          </a:ln>
          <a:effectLst/>
          <a:extLst>
            <a:ext uri="{91240B29-F687-4F45-9708-019B960494DF}">
              <a14:hiddenLine xmlns:a14="http://schemas.microsoft.com/office/drawing/2010/main" xmlns="" w="57150" algn="ctr">
                <a:solidFill>
                  <a:srgbClr val="C68AD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latin typeface="Times New Roman" pitchFamily="18" charset="0"/>
              <a:cs typeface="Times New Roman" pitchFamily="18" charset="0"/>
            </a:endParaRPr>
          </a:p>
        </p:txBody>
      </p:sp>
      <p:sp>
        <p:nvSpPr>
          <p:cNvPr id="41" name="AutoShape 28"/>
          <p:cNvSpPr>
            <a:spLocks noChangeArrowheads="1"/>
          </p:cNvSpPr>
          <p:nvPr/>
        </p:nvSpPr>
        <p:spPr bwMode="gray">
          <a:xfrm>
            <a:off x="810597" y="5373216"/>
            <a:ext cx="7337675" cy="912771"/>
          </a:xfrm>
          <a:prstGeom prst="roundRect">
            <a:avLst>
              <a:gd name="adj" fmla="val 50000"/>
            </a:avLst>
          </a:prstGeom>
          <a:solidFill>
            <a:schemeClr val="accent2">
              <a:alpha val="50000"/>
            </a:schemeClr>
          </a:solidFill>
          <a:ln>
            <a:noFill/>
          </a:ln>
          <a:effectLst/>
          <a:extLst>
            <a:ext uri="{91240B29-F687-4F45-9708-019B960494DF}">
              <a14:hiddenLine xmlns:a14="http://schemas.microsoft.com/office/drawing/2010/main" xmlns="" w="57150" algn="ctr">
                <a:solidFill>
                  <a:srgbClr val="C68AD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42" name="Rectangle 31"/>
          <p:cNvSpPr>
            <a:spLocks noChangeArrowheads="1"/>
          </p:cNvSpPr>
          <p:nvPr/>
        </p:nvSpPr>
        <p:spPr bwMode="gray">
          <a:xfrm>
            <a:off x="1575673" y="4159150"/>
            <a:ext cx="6273080" cy="590931"/>
          </a:xfrm>
          <a:prstGeom prst="rect">
            <a:avLst/>
          </a:prstGeom>
          <a:noFill/>
          <a:ln>
            <a:noFill/>
          </a:ln>
          <a:effectLst/>
          <a:extLst>
            <a:ext uri="{909E8E84-426E-40DD-AFC4-6F175D3DCCD1}">
              <a14:hiddenFill xmlns:a14="http://schemas.microsoft.com/office/drawing/2010/main" xmlns="">
                <a:gradFill rotWithShape="1">
                  <a:gsLst>
                    <a:gs pos="0">
                      <a:schemeClr val="accent1"/>
                    </a:gs>
                    <a:gs pos="50000">
                      <a:schemeClr val="bg1"/>
                    </a:gs>
                    <a:gs pos="100000">
                      <a:schemeClr val="accent1"/>
                    </a:gs>
                  </a:gsLst>
                  <a:lin ang="5400000" scaled="1"/>
                </a:gra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lnSpc>
                <a:spcPct val="90000"/>
              </a:lnSpc>
            </a:pPr>
            <a:r>
              <a:rPr lang="ru-RU" altLang="ru-RU" sz="3600" b="1" dirty="0" smtClean="0">
                <a:solidFill>
                  <a:srgbClr val="002060"/>
                </a:solidFill>
                <a:cs typeface="Arial" charset="0"/>
              </a:rPr>
              <a:t>СОДЕРЖАТЕЛЬНЫЙ</a:t>
            </a:r>
            <a:endParaRPr lang="en-US" altLang="ru-RU" sz="3600" b="1" dirty="0">
              <a:solidFill>
                <a:srgbClr val="002060"/>
              </a:solidFill>
              <a:cs typeface="Arial" charset="0"/>
            </a:endParaRPr>
          </a:p>
        </p:txBody>
      </p:sp>
      <p:sp>
        <p:nvSpPr>
          <p:cNvPr id="43" name="Rectangle 31"/>
          <p:cNvSpPr>
            <a:spLocks noChangeArrowheads="1"/>
          </p:cNvSpPr>
          <p:nvPr/>
        </p:nvSpPr>
        <p:spPr bwMode="gray">
          <a:xfrm>
            <a:off x="1651873" y="5451036"/>
            <a:ext cx="6120680" cy="590931"/>
          </a:xfrm>
          <a:prstGeom prst="rect">
            <a:avLst/>
          </a:prstGeom>
          <a:noFill/>
          <a:ln>
            <a:noFill/>
          </a:ln>
          <a:effectLst/>
          <a:extLst>
            <a:ext uri="{909E8E84-426E-40DD-AFC4-6F175D3DCCD1}">
              <a14:hiddenFill xmlns:a14="http://schemas.microsoft.com/office/drawing/2010/main" xmlns="">
                <a:gradFill rotWithShape="1">
                  <a:gsLst>
                    <a:gs pos="0">
                      <a:schemeClr val="accent1"/>
                    </a:gs>
                    <a:gs pos="50000">
                      <a:schemeClr val="bg1"/>
                    </a:gs>
                    <a:gs pos="100000">
                      <a:schemeClr val="accent1"/>
                    </a:gs>
                  </a:gsLst>
                  <a:lin ang="5400000" scaled="1"/>
                </a:gra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lnSpc>
                <a:spcPct val="90000"/>
              </a:lnSpc>
            </a:pPr>
            <a:r>
              <a:rPr lang="ru-RU" altLang="ru-RU" sz="3600" b="1" dirty="0" smtClean="0">
                <a:solidFill>
                  <a:srgbClr val="002060"/>
                </a:solidFill>
                <a:latin typeface="Times New Roman" pitchFamily="18" charset="0"/>
                <a:cs typeface="Times New Roman" pitchFamily="18" charset="0"/>
              </a:rPr>
              <a:t>ОРГАНИЗАЦИОННЫЙ</a:t>
            </a:r>
            <a:endParaRPr lang="en-US" altLang="ru-RU" sz="3600" b="1" dirty="0">
              <a:solidFill>
                <a:srgbClr val="002060"/>
              </a:solidFill>
              <a:latin typeface="Times New Roman" pitchFamily="18" charset="0"/>
              <a:cs typeface="Times New Roman" pitchFamily="18" charset="0"/>
            </a:endParaRPr>
          </a:p>
        </p:txBody>
      </p:sp>
      <p:grpSp>
        <p:nvGrpSpPr>
          <p:cNvPr id="3" name="Group 21"/>
          <p:cNvGrpSpPr>
            <a:grpSpLocks/>
          </p:cNvGrpSpPr>
          <p:nvPr/>
        </p:nvGrpSpPr>
        <p:grpSpPr bwMode="auto">
          <a:xfrm>
            <a:off x="1256989" y="4389227"/>
            <a:ext cx="168275" cy="168275"/>
            <a:chOff x="2928" y="2208"/>
            <a:chExt cx="262" cy="262"/>
          </a:xfrm>
        </p:grpSpPr>
        <p:sp>
          <p:nvSpPr>
            <p:cNvPr id="45" name="Oval 22"/>
            <p:cNvSpPr>
              <a:spLocks noChangeArrowheads="1"/>
            </p:cNvSpPr>
            <p:nvPr/>
          </p:nvSpPr>
          <p:spPr bwMode="gray">
            <a:xfrm>
              <a:off x="2928" y="2208"/>
              <a:ext cx="262" cy="262"/>
            </a:xfrm>
            <a:prstGeom prst="ellipse">
              <a:avLst/>
            </a:prstGeom>
            <a:gradFill rotWithShape="1">
              <a:gsLst>
                <a:gs pos="0">
                  <a:srgbClr val="223864">
                    <a:gamma/>
                    <a:tint val="28627"/>
                    <a:invGamma/>
                  </a:srgbClr>
                </a:gs>
                <a:gs pos="100000">
                  <a:srgbClr val="223864"/>
                </a:gs>
              </a:gsLst>
              <a:lin ang="2700000" scaled="1"/>
            </a:gradFill>
            <a:ln w="12700">
              <a:solidFill>
                <a:srgbClr val="F8F8F8"/>
              </a:solidFill>
              <a:round/>
              <a:headEnd/>
              <a:tailEnd/>
            </a:ln>
            <a:effectLst>
              <a:outerShdw dist="35921" dir="2700000" algn="ctr" rotWithShape="0">
                <a:srgbClr val="1C1C1C">
                  <a:alpha val="50000"/>
                </a:srgbClr>
              </a:outerShdw>
            </a:effectLst>
          </p:spPr>
          <p:txBody>
            <a:bodyPr wrap="none" anchor="ctr"/>
            <a:lstStyle/>
            <a:p>
              <a:endParaRPr lang="ru-RU"/>
            </a:p>
          </p:txBody>
        </p:sp>
        <p:sp>
          <p:nvSpPr>
            <p:cNvPr id="46" name="Oval 23"/>
            <p:cNvSpPr>
              <a:spLocks noChangeArrowheads="1"/>
            </p:cNvSpPr>
            <p:nvPr/>
          </p:nvSpPr>
          <p:spPr bwMode="gray">
            <a:xfrm>
              <a:off x="2949" y="2230"/>
              <a:ext cx="218" cy="218"/>
            </a:xfrm>
            <a:prstGeom prst="ellipse">
              <a:avLst/>
            </a:prstGeom>
            <a:gradFill rotWithShape="1">
              <a:gsLst>
                <a:gs pos="0">
                  <a:schemeClr val="accent1"/>
                </a:gs>
                <a:gs pos="100000">
                  <a:schemeClr val="accent1">
                    <a:gamma/>
                    <a:tint val="63529"/>
                    <a:invGamma/>
                  </a:schemeClr>
                </a:gs>
              </a:gsLst>
              <a:lin ang="2700000" scaled="1"/>
            </a:gradFill>
            <a:ln>
              <a:noFill/>
            </a:ln>
            <a:effectLst/>
            <a:extLst>
              <a:ext uri="{91240B29-F687-4F45-9708-019B960494DF}">
                <a14:hiddenLine xmlns:a14="http://schemas.microsoft.com/office/drawing/2010/main" xmlns="" w="12700">
                  <a:solidFill>
                    <a:srgbClr val="DDDDDD"/>
                  </a:solidFill>
                  <a:round/>
                  <a:headEnd/>
                  <a:tailEnd/>
                </a14:hiddenLine>
              </a:ext>
              <a:ext uri="{AF507438-7753-43E0-B8FC-AC1667EBCBE1}">
                <a14:hiddenEffects xmlns:a14="http://schemas.microsoft.com/office/drawing/2010/main" xmlns="">
                  <a:effectLst>
                    <a:outerShdw dist="17961" dir="2700000" algn="ctr" rotWithShape="0">
                      <a:srgbClr val="000000">
                        <a:alpha val="50000"/>
                      </a:srgbClr>
                    </a:outerShdw>
                  </a:effectLst>
                </a14:hiddenEffects>
              </a:ext>
            </a:extLst>
          </p:spPr>
          <p:txBody>
            <a:bodyPr wrap="none" anchor="ctr"/>
            <a:lstStyle/>
            <a:p>
              <a:endParaRPr lang="ru-RU"/>
            </a:p>
          </p:txBody>
        </p:sp>
      </p:grpSp>
      <p:grpSp>
        <p:nvGrpSpPr>
          <p:cNvPr id="4" name="Group 21"/>
          <p:cNvGrpSpPr>
            <a:grpSpLocks/>
          </p:cNvGrpSpPr>
          <p:nvPr/>
        </p:nvGrpSpPr>
        <p:grpSpPr bwMode="auto">
          <a:xfrm>
            <a:off x="1187624" y="2827281"/>
            <a:ext cx="168275" cy="168275"/>
            <a:chOff x="2928" y="2208"/>
            <a:chExt cx="262" cy="262"/>
          </a:xfrm>
        </p:grpSpPr>
        <p:sp>
          <p:nvSpPr>
            <p:cNvPr id="48" name="Oval 22"/>
            <p:cNvSpPr>
              <a:spLocks noChangeArrowheads="1"/>
            </p:cNvSpPr>
            <p:nvPr/>
          </p:nvSpPr>
          <p:spPr bwMode="gray">
            <a:xfrm>
              <a:off x="2928" y="2208"/>
              <a:ext cx="262" cy="262"/>
            </a:xfrm>
            <a:prstGeom prst="ellipse">
              <a:avLst/>
            </a:prstGeom>
            <a:gradFill rotWithShape="1">
              <a:gsLst>
                <a:gs pos="0">
                  <a:srgbClr val="223864">
                    <a:gamma/>
                    <a:tint val="28627"/>
                    <a:invGamma/>
                  </a:srgbClr>
                </a:gs>
                <a:gs pos="100000">
                  <a:srgbClr val="223864"/>
                </a:gs>
              </a:gsLst>
              <a:lin ang="2700000" scaled="1"/>
            </a:gradFill>
            <a:ln w="12700">
              <a:solidFill>
                <a:srgbClr val="F8F8F8"/>
              </a:solidFill>
              <a:round/>
              <a:headEnd/>
              <a:tailEnd/>
            </a:ln>
            <a:effectLst>
              <a:outerShdw dist="35921" dir="2700000" algn="ctr" rotWithShape="0">
                <a:srgbClr val="1C1C1C">
                  <a:alpha val="50000"/>
                </a:srgbClr>
              </a:outerShdw>
            </a:effectLst>
          </p:spPr>
          <p:txBody>
            <a:bodyPr wrap="none" anchor="ctr"/>
            <a:lstStyle/>
            <a:p>
              <a:endParaRPr lang="ru-RU"/>
            </a:p>
          </p:txBody>
        </p:sp>
        <p:sp>
          <p:nvSpPr>
            <p:cNvPr id="49" name="Oval 23"/>
            <p:cNvSpPr>
              <a:spLocks noChangeArrowheads="1"/>
            </p:cNvSpPr>
            <p:nvPr/>
          </p:nvSpPr>
          <p:spPr bwMode="gray">
            <a:xfrm>
              <a:off x="2949" y="2230"/>
              <a:ext cx="218" cy="218"/>
            </a:xfrm>
            <a:prstGeom prst="ellipse">
              <a:avLst/>
            </a:prstGeom>
            <a:gradFill rotWithShape="1">
              <a:gsLst>
                <a:gs pos="0">
                  <a:schemeClr val="accent1"/>
                </a:gs>
                <a:gs pos="100000">
                  <a:schemeClr val="accent1">
                    <a:gamma/>
                    <a:tint val="63529"/>
                    <a:invGamma/>
                  </a:schemeClr>
                </a:gs>
              </a:gsLst>
              <a:lin ang="2700000" scaled="1"/>
            </a:gradFill>
            <a:ln>
              <a:noFill/>
            </a:ln>
            <a:effectLst/>
            <a:extLst>
              <a:ext uri="{91240B29-F687-4F45-9708-019B960494DF}">
                <a14:hiddenLine xmlns:a14="http://schemas.microsoft.com/office/drawing/2010/main" xmlns="" w="12700">
                  <a:solidFill>
                    <a:srgbClr val="DDDDDD"/>
                  </a:solidFill>
                  <a:round/>
                  <a:headEnd/>
                  <a:tailEnd/>
                </a14:hiddenLine>
              </a:ext>
              <a:ext uri="{AF507438-7753-43E0-B8FC-AC1667EBCBE1}">
                <a14:hiddenEffects xmlns:a14="http://schemas.microsoft.com/office/drawing/2010/main" xmlns="">
                  <a:effectLst>
                    <a:outerShdw dist="17961" dir="2700000" algn="ctr" rotWithShape="0">
                      <a:srgbClr val="000000">
                        <a:alpha val="50000"/>
                      </a:srgbClr>
                    </a:outerShdw>
                  </a:effectLst>
                </a14:hiddenEffects>
              </a:ext>
            </a:extLst>
          </p:spPr>
          <p:txBody>
            <a:bodyPr wrap="none" anchor="ctr"/>
            <a:lstStyle/>
            <a:p>
              <a:endParaRPr lang="ru-RU"/>
            </a:p>
          </p:txBody>
        </p:sp>
      </p:grpSp>
      <p:sp>
        <p:nvSpPr>
          <p:cNvPr id="20" name="Номер слайда 3"/>
          <p:cNvSpPr>
            <a:spLocks noGrp="1"/>
          </p:cNvSpPr>
          <p:nvPr>
            <p:ph type="sldNum" sz="quarter" idx="15"/>
          </p:nvPr>
        </p:nvSpPr>
        <p:spPr>
          <a:xfrm>
            <a:off x="8129016" y="5733256"/>
            <a:ext cx="619448" cy="522002"/>
          </a:xfrm>
        </p:spPr>
        <p:txBody>
          <a:bodyPr/>
          <a:lstStyle/>
          <a:p>
            <a:fld id="{2B1B84AB-6190-4DA5-96C5-22410CB6E1C6}" type="slidenum">
              <a:rPr lang="ru-RU" smtClean="0"/>
              <a:pPr/>
              <a:t>7</a:t>
            </a:fld>
            <a:endParaRPr lang="ru-RU" dirty="0"/>
          </a:p>
        </p:txBody>
      </p:sp>
    </p:spTree>
  </p:cSld>
  <p:clrMapOvr>
    <a:masterClrMapping/>
  </p:clrMapOvr>
  <p:transition spd="med">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725470"/>
          </a:xfrm>
        </p:spPr>
        <p:txBody>
          <a:bodyPr/>
          <a:lstStyle/>
          <a:p>
            <a:pPr algn="ctr"/>
            <a:r>
              <a:rPr lang="ru-RU" b="1" dirty="0" smtClean="0">
                <a:solidFill>
                  <a:schemeClr val="accent1">
                    <a:lumMod val="75000"/>
                  </a:schemeClr>
                </a:solidFill>
                <a:latin typeface="Times New Roman" pitchFamily="18" charset="0"/>
                <a:cs typeface="Times New Roman" pitchFamily="18" charset="0"/>
              </a:rPr>
              <a:t>Содержание целевого раздела:</a:t>
            </a:r>
            <a:endParaRPr lang="ru-RU" b="1" dirty="0">
              <a:solidFill>
                <a:schemeClr val="accent1">
                  <a:lumMod val="75000"/>
                </a:schemeClr>
              </a:solidFill>
              <a:latin typeface="Times New Roman" pitchFamily="18" charset="0"/>
              <a:cs typeface="Times New Roman" pitchFamily="18" charset="0"/>
            </a:endParaRPr>
          </a:p>
        </p:txBody>
      </p:sp>
      <p:sp>
        <p:nvSpPr>
          <p:cNvPr id="3" name="Содержимое 2"/>
          <p:cNvSpPr>
            <a:spLocks noGrp="1"/>
          </p:cNvSpPr>
          <p:nvPr>
            <p:ph sz="quarter" idx="1"/>
          </p:nvPr>
        </p:nvSpPr>
        <p:spPr>
          <a:xfrm>
            <a:off x="571472" y="1357298"/>
            <a:ext cx="7500990" cy="5214974"/>
          </a:xfrm>
        </p:spPr>
        <p:txBody>
          <a:bodyPr/>
          <a:lstStyle/>
          <a:p>
            <a:pPr algn="just"/>
            <a:r>
              <a:rPr lang="ru-RU" b="1" dirty="0" smtClean="0">
                <a:latin typeface="Times New Roman" pitchFamily="18" charset="0"/>
                <a:cs typeface="Times New Roman" pitchFamily="18" charset="0"/>
              </a:rPr>
              <a:t>Целевой раздел </a:t>
            </a:r>
            <a:r>
              <a:rPr lang="ru-RU" dirty="0" smtClean="0">
                <a:latin typeface="Times New Roman" pitchFamily="18" charset="0"/>
                <a:cs typeface="Times New Roman" pitchFamily="18" charset="0"/>
              </a:rPr>
              <a:t>включает в себя: пояснительную записку, цели и задачи программы, принципы и подходы к её формированию, характеристики особенностей развития детей, а также планируемые результаты освоения программы. Результаты освоения образовательной программы представлены в виде целевых ориентиров дошкольного образования, которые представляют собой социально-нормативные возрастные характеристики возможных достижений ребёнка на этапе завершения уровня дошкольного образования.</a:t>
            </a:r>
          </a:p>
          <a:p>
            <a:endParaRPr lang="ru-RU" dirty="0" smtClean="0"/>
          </a:p>
          <a:p>
            <a:endParaRPr lang="ru-RU" dirty="0"/>
          </a:p>
        </p:txBody>
      </p:sp>
      <p:sp>
        <p:nvSpPr>
          <p:cNvPr id="4" name="Номер слайда 3"/>
          <p:cNvSpPr>
            <a:spLocks noGrp="1"/>
          </p:cNvSpPr>
          <p:nvPr>
            <p:ph type="sldNum" sz="quarter" idx="15"/>
          </p:nvPr>
        </p:nvSpPr>
        <p:spPr/>
        <p:txBody>
          <a:bodyPr/>
          <a:lstStyle/>
          <a:p>
            <a:fld id="{2B1B84AB-6190-4DA5-96C5-22410CB6E1C6}" type="slidenum">
              <a:rPr lang="ru-RU" smtClean="0"/>
              <a:pPr/>
              <a:t>8</a:t>
            </a:fld>
            <a:endParaRPr lang="ru-RU"/>
          </a:p>
        </p:txBody>
      </p:sp>
    </p:spTree>
  </p:cSld>
  <p:clrMapOvr>
    <a:masterClrMapping/>
  </p:clrMapOvr>
  <p:transition spd="med">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428596" y="142852"/>
            <a:ext cx="7972452" cy="1428760"/>
          </a:xfrm>
        </p:spPr>
        <p:txBody>
          <a:bodyPr>
            <a:normAutofit fontScale="90000"/>
          </a:bodyPr>
          <a:lstStyle/>
          <a:p>
            <a:pPr algn="ctr"/>
            <a:r>
              <a:rPr lang="ru-RU" b="1" i="1" dirty="0" smtClean="0">
                <a:solidFill>
                  <a:schemeClr val="accent1">
                    <a:lumMod val="75000"/>
                  </a:schemeClr>
                </a:solidFill>
                <a:latin typeface="Times New Roman" pitchFamily="18" charset="0"/>
                <a:cs typeface="Times New Roman" pitchFamily="18" charset="0"/>
              </a:rPr>
              <a:t>Целевые ориентиры образования в  раннем возрасте:</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7" name="Содержимое 6"/>
          <p:cNvSpPr>
            <a:spLocks noGrp="1"/>
          </p:cNvSpPr>
          <p:nvPr>
            <p:ph sz="quarter" idx="1"/>
          </p:nvPr>
        </p:nvSpPr>
        <p:spPr>
          <a:xfrm>
            <a:off x="142844" y="1142984"/>
            <a:ext cx="8572560" cy="5715016"/>
          </a:xfrm>
        </p:spPr>
        <p:txBody>
          <a:bodyPr>
            <a:noAutofit/>
          </a:bodyPr>
          <a:lstStyle/>
          <a:p>
            <a:pPr lvl="0"/>
            <a:r>
              <a:rPr lang="ru-RU" sz="1200" b="1" dirty="0" smtClean="0">
                <a:solidFill>
                  <a:srgbClr val="0070C0"/>
                </a:solidFill>
              </a:rPr>
              <a:t> </a:t>
            </a:r>
            <a:r>
              <a:rPr lang="ru-RU" sz="1600" dirty="0" smtClean="0">
                <a:latin typeface="Times New Roman" pitchFamily="18" charset="0"/>
                <a:cs typeface="Times New Roman" pitchFamily="18" charset="0"/>
              </a:rPr>
              <a:t>ребенок интересуется окружающими предметами и активно действует с ними; эмоционально вовлечен в действия с игрушками и другими предметами, стремится проявлять настойчивость в достижении результата своих действий;</a:t>
            </a:r>
          </a:p>
          <a:p>
            <a:pPr lvl="0"/>
            <a:r>
              <a:rPr lang="ru-RU" sz="1600" dirty="0" smtClean="0">
                <a:latin typeface="Times New Roman" pitchFamily="18" charset="0"/>
                <a:cs typeface="Times New Roman" pitchFamily="18" charset="0"/>
              </a:rPr>
              <a:t>использует специфические, культурно фиксированные предметные действия, знает назначение бытовых предметов (ложки, расчески, карандаша и пр.) и умеет пользоваться ими. Владеет простейшими навыками самообслуживания; стремится проявлять самостоятельность в бытовом и игровом поведении;</a:t>
            </a:r>
          </a:p>
          <a:p>
            <a:pPr lvl="0"/>
            <a:r>
              <a:rPr lang="ru-RU" sz="1600" dirty="0" smtClean="0">
                <a:latin typeface="Times New Roman" pitchFamily="18" charset="0"/>
                <a:cs typeface="Times New Roman" pitchFamily="18" charset="0"/>
              </a:rPr>
              <a:t>владеет активной речью, включенной в общение; может обращаться с вопросами и просьбами, понимает речь взрослых; знает названия окружающих предметов и игрушек;</a:t>
            </a:r>
          </a:p>
          <a:p>
            <a:pPr lvl="0"/>
            <a:r>
              <a:rPr lang="ru-RU" sz="1600" dirty="0" smtClean="0">
                <a:latin typeface="Times New Roman" pitchFamily="18" charset="0"/>
                <a:cs typeface="Times New Roman" pitchFamily="18" charset="0"/>
              </a:rPr>
              <a:t>стремится к общению со взрослыми и активно подражает им в движениях и действиях; появляются игры, в которых ребенок воспроизводит действия взрослого;</a:t>
            </a:r>
          </a:p>
          <a:p>
            <a:pPr lvl="0"/>
            <a:r>
              <a:rPr lang="ru-RU" sz="1600" dirty="0" smtClean="0">
                <a:latin typeface="Times New Roman" pitchFamily="18" charset="0"/>
                <a:cs typeface="Times New Roman" pitchFamily="18" charset="0"/>
              </a:rPr>
              <a:t>проявляет интерес к сверстникам; наблюдает за их действиями и подражает им;</a:t>
            </a:r>
          </a:p>
          <a:p>
            <a:pPr lvl="0"/>
            <a:r>
              <a:rPr lang="ru-RU" sz="1600" dirty="0" smtClean="0">
                <a:latin typeface="Times New Roman" pitchFamily="18" charset="0"/>
                <a:cs typeface="Times New Roman" pitchFamily="18" charset="0"/>
              </a:rPr>
              <a:t>проявляет интерес к стихам, песням и сказкам, рассматриванию картинки, стремится двигаться под музыку; эмоционально откликается на различные произведения культуры и искусства;</a:t>
            </a:r>
          </a:p>
          <a:p>
            <a:pPr lvl="0"/>
            <a:r>
              <a:rPr lang="ru-RU" sz="1600" dirty="0" smtClean="0">
                <a:latin typeface="Times New Roman" pitchFamily="18" charset="0"/>
                <a:cs typeface="Times New Roman" pitchFamily="18" charset="0"/>
              </a:rPr>
              <a:t>у ребенка развита крупная моторика, он стремится осваивать различные виды движения (бег, лазанье, перешагивание и пр.).</a:t>
            </a:r>
          </a:p>
          <a:p>
            <a:pPr algn="just">
              <a:spcBef>
                <a:spcPts val="0"/>
              </a:spcBef>
            </a:pPr>
            <a:endParaRPr lang="ru-RU" sz="1600" b="1" dirty="0">
              <a:latin typeface="Times New Roman" pitchFamily="18" charset="0"/>
              <a:cs typeface="Times New Roman" pitchFamily="18" charset="0"/>
            </a:endParaRPr>
          </a:p>
        </p:txBody>
      </p:sp>
      <p:sp>
        <p:nvSpPr>
          <p:cNvPr id="3" name="Номер слайда 2"/>
          <p:cNvSpPr>
            <a:spLocks noGrp="1"/>
          </p:cNvSpPr>
          <p:nvPr>
            <p:ph type="sldNum" sz="quarter" idx="15"/>
          </p:nvPr>
        </p:nvSpPr>
        <p:spPr/>
        <p:txBody>
          <a:bodyPr/>
          <a:lstStyle/>
          <a:p>
            <a:fld id="{2B1B84AB-6190-4DA5-96C5-22410CB6E1C6}" type="slidenum">
              <a:rPr lang="ru-RU" smtClean="0"/>
              <a:pPr/>
              <a:t>9</a:t>
            </a:fld>
            <a:endParaRPr lang="ru-RU" dirty="0"/>
          </a:p>
        </p:txBody>
      </p:sp>
      <p:pic>
        <p:nvPicPr>
          <p:cNvPr id="5" name="Picture 2" descr="C:\Documents and Settings\Администратор\Рабочий стол\материалы из интернета\разное\анимашки\b07ac9fd3b78cfbac221de5d5230488b.gif"/>
          <p:cNvPicPr>
            <a:picLocks noChangeAspect="1" noChangeArrowheads="1" noCrop="1"/>
          </p:cNvPicPr>
          <p:nvPr/>
        </p:nvPicPr>
        <p:blipFill>
          <a:blip r:embed="rId2" cstate="print"/>
          <a:srcRect/>
          <a:stretch>
            <a:fillRect/>
          </a:stretch>
        </p:blipFill>
        <p:spPr bwMode="auto">
          <a:xfrm>
            <a:off x="7643834" y="142852"/>
            <a:ext cx="1000132" cy="959310"/>
          </a:xfrm>
          <a:prstGeom prst="rect">
            <a:avLst/>
          </a:prstGeom>
          <a:noFill/>
        </p:spPr>
      </p:pic>
    </p:spTree>
  </p:cSld>
  <p:clrMapOvr>
    <a:masterClrMapping/>
  </p:clrMapOvr>
  <p:transition spd="med">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7467600" cy="1285860"/>
          </a:xfrm>
        </p:spPr>
        <p:txBody>
          <a:bodyPr>
            <a:normAutofit/>
          </a:bodyPr>
          <a:lstStyle/>
          <a:p>
            <a:pPr algn="ctr"/>
            <a:r>
              <a:rPr lang="ru-RU" sz="2200" b="1" i="1" dirty="0" smtClean="0">
                <a:solidFill>
                  <a:schemeClr val="accent1">
                    <a:lumMod val="75000"/>
                  </a:schemeClr>
                </a:solidFill>
                <a:latin typeface="Times New Roman" pitchFamily="18" charset="0"/>
                <a:cs typeface="Times New Roman" pitchFamily="18" charset="0"/>
              </a:rPr>
              <a:t>Целевые ориентиры </a:t>
            </a:r>
            <a:br>
              <a:rPr lang="ru-RU" sz="2200" b="1" i="1" dirty="0" smtClean="0">
                <a:solidFill>
                  <a:schemeClr val="accent1">
                    <a:lumMod val="75000"/>
                  </a:schemeClr>
                </a:solidFill>
                <a:latin typeface="Times New Roman" pitchFamily="18" charset="0"/>
                <a:cs typeface="Times New Roman" pitchFamily="18" charset="0"/>
              </a:rPr>
            </a:br>
            <a:r>
              <a:rPr lang="ru-RU" sz="2200" b="1" i="1" dirty="0" smtClean="0">
                <a:solidFill>
                  <a:schemeClr val="accent1">
                    <a:lumMod val="75000"/>
                  </a:schemeClr>
                </a:solidFill>
                <a:latin typeface="Times New Roman" pitchFamily="18" charset="0"/>
                <a:cs typeface="Times New Roman" pitchFamily="18" charset="0"/>
              </a:rPr>
              <a:t>на этапе завершения дошкольного образования:</a:t>
            </a:r>
            <a:r>
              <a:rPr lang="ru-RU" dirty="0" smtClean="0">
                <a:solidFill>
                  <a:schemeClr val="accent1">
                    <a:lumMod val="75000"/>
                  </a:schemeClr>
                </a:solidFill>
                <a:latin typeface="Times New Roman" pitchFamily="18" charset="0"/>
                <a:cs typeface="Times New Roman" pitchFamily="18" charset="0"/>
              </a:rPr>
              <a:t/>
            </a:r>
            <a:br>
              <a:rPr lang="ru-RU" dirty="0" smtClean="0">
                <a:solidFill>
                  <a:schemeClr val="accent1">
                    <a:lumMod val="75000"/>
                  </a:schemeClr>
                </a:solidFill>
                <a:latin typeface="Times New Roman" pitchFamily="18" charset="0"/>
                <a:cs typeface="Times New Roman" pitchFamily="18" charset="0"/>
              </a:rPr>
            </a:br>
            <a:endParaRPr lang="ru-RU" dirty="0">
              <a:solidFill>
                <a:schemeClr val="accent1">
                  <a:lumMod val="75000"/>
                </a:schemeClr>
              </a:solidFill>
              <a:latin typeface="Times New Roman" pitchFamily="18" charset="0"/>
              <a:cs typeface="Times New Roman" pitchFamily="18" charset="0"/>
            </a:endParaRPr>
          </a:p>
        </p:txBody>
      </p:sp>
      <p:sp>
        <p:nvSpPr>
          <p:cNvPr id="3" name="Содержимое 2"/>
          <p:cNvSpPr>
            <a:spLocks noGrp="1"/>
          </p:cNvSpPr>
          <p:nvPr>
            <p:ph sz="quarter" idx="1"/>
          </p:nvPr>
        </p:nvSpPr>
        <p:spPr>
          <a:xfrm>
            <a:off x="0" y="692696"/>
            <a:ext cx="8820472" cy="5951014"/>
          </a:xfrm>
        </p:spPr>
        <p:txBody>
          <a:bodyPr>
            <a:noAutofit/>
          </a:bodyPr>
          <a:lstStyle/>
          <a:p>
            <a:pPr lvl="0" algn="just">
              <a:spcBef>
                <a:spcPts val="0"/>
              </a:spcBef>
              <a:buNone/>
            </a:pPr>
            <a:r>
              <a:rPr lang="ru-RU" sz="1300" b="1" dirty="0" smtClean="0">
                <a:solidFill>
                  <a:srgbClr val="0070C0"/>
                </a:solidFill>
              </a:rPr>
              <a:t> </a:t>
            </a:r>
            <a:endParaRPr lang="ru-RU" sz="1300" b="1" dirty="0" smtClean="0"/>
          </a:p>
          <a:p>
            <a:pPr lvl="0"/>
            <a:r>
              <a:rPr lang="ru-RU" sz="1300" dirty="0" smtClean="0">
                <a:latin typeface="Times New Roman" pitchFamily="18" charset="0"/>
                <a:cs typeface="Times New Roman" pitchFamily="18" charset="0"/>
              </a:rPr>
              <a:t>ребенок овладевает основными культурными способами деятельности, проявляет инициативу и самостоятельность в разных видах деятельности - игре, общении, познавательно-исследовательской деятельности, конструировании и др.; способен выбирать себе род занятий, участников по совместной деятельности;</a:t>
            </a:r>
          </a:p>
          <a:p>
            <a:pPr lvl="0"/>
            <a:r>
              <a:rPr lang="ru-RU" sz="1300" dirty="0" smtClean="0">
                <a:latin typeface="Times New Roman" pitchFamily="18" charset="0"/>
                <a:cs typeface="Times New Roman" pitchFamily="18" charset="0"/>
              </a:rPr>
              <a:t>ребенок обладает установкой положительного отношения к миру, к разным видам труда, другим людям и самому себе, обладает чувством собственного достоинства; активно взаимодействует со сверстниками и взрослыми, участвует в совместных играх. Способен договариваться, учитывать интересы и чувства других, сопереживать неудачам и радоваться успехам других, адекватно проявляет свои чувства, в том числе чувство веры в себя, старается разрешать конфликты;</a:t>
            </a:r>
          </a:p>
          <a:p>
            <a:pPr lvl="0"/>
            <a:r>
              <a:rPr lang="ru-RU" sz="1300" dirty="0" smtClean="0">
                <a:latin typeface="Times New Roman" pitchFamily="18" charset="0"/>
                <a:cs typeface="Times New Roman" pitchFamily="18" charset="0"/>
              </a:rPr>
              <a:t>ребенок обладает развитым воображением, которое реализуется в разных видах деятельности, и прежде всего в игре; ребенок владеет разными формами и видами игры, различает условную и реальную ситуации, умеет подчиняться разным правилам и социальным нормам;</a:t>
            </a:r>
          </a:p>
          <a:p>
            <a:pPr lvl="0"/>
            <a:r>
              <a:rPr lang="ru-RU" sz="1300" dirty="0" smtClean="0">
                <a:latin typeface="Times New Roman" pitchFamily="18" charset="0"/>
                <a:cs typeface="Times New Roman" pitchFamily="18" charset="0"/>
              </a:rPr>
              <a:t>ребенок достаточно хорошо владеет устной речью, может выражать свои мысли и желания, может использовать речь для выражения своих мыслей, чувств и желаний, построения речевого высказывания в ситуации общения, может выделять звуки в словах, у ребенка складываются предпосылки грамотности;</a:t>
            </a:r>
          </a:p>
          <a:p>
            <a:pPr lvl="0"/>
            <a:r>
              <a:rPr lang="ru-RU" sz="1300" dirty="0" smtClean="0">
                <a:latin typeface="Times New Roman" pitchFamily="18" charset="0"/>
                <a:cs typeface="Times New Roman" pitchFamily="18" charset="0"/>
              </a:rPr>
              <a:t>у ребенка развита крупная и мелкая моторика; он подвижен, вынослив, владеет основными движениями, может контролировать свои движения и управлять ими;</a:t>
            </a:r>
          </a:p>
          <a:p>
            <a:pPr lvl="0"/>
            <a:r>
              <a:rPr lang="ru-RU" sz="1300" dirty="0" smtClean="0">
                <a:latin typeface="Times New Roman" pitchFamily="18" charset="0"/>
                <a:cs typeface="Times New Roman" pitchFamily="18" charset="0"/>
              </a:rPr>
              <a:t>ребенок способен к волевым усилиям, может следовать социальным нормам поведения и правилам в разных видах деятельности, во взаимоотношениях со взрослыми и сверстниками, может соблюдать правила безопасного поведения и личной гигиены;</a:t>
            </a:r>
          </a:p>
          <a:p>
            <a:pPr lvl="0"/>
            <a:r>
              <a:rPr lang="ru-RU" sz="1300" dirty="0" smtClean="0">
                <a:latin typeface="Times New Roman" pitchFamily="18" charset="0"/>
                <a:cs typeface="Times New Roman" pitchFamily="18" charset="0"/>
              </a:rPr>
              <a:t>ребенок проявляет любознательность, задает вопросы взрослым и сверстникам, интересуется причинно-следственными связями, пытается самостоятельно придумывать объяснения явлениям природы и поступкам людей; склонен наблюдать, экспериментировать. Обладает начальными знаниями о себе, о природном и социальном мире, в котором он живет; знаком с произведениями детской литературы, обладает элементарными представлениями из области живой природы, естествознания, математики, истории и т.п.; ребенок способен к принятию собственных решений, опираясь на свои знания и умения в различных видах деятельности.</a:t>
            </a:r>
          </a:p>
          <a:p>
            <a:pPr>
              <a:spcBef>
                <a:spcPts val="0"/>
              </a:spcBef>
            </a:pPr>
            <a:endParaRPr lang="ru-RU" sz="1300" dirty="0">
              <a:latin typeface="Times New Roman" pitchFamily="18" charset="0"/>
              <a:cs typeface="Times New Roman" pitchFamily="18" charset="0"/>
            </a:endParaRPr>
          </a:p>
        </p:txBody>
      </p:sp>
      <p:sp>
        <p:nvSpPr>
          <p:cNvPr id="4" name="Номер слайда 3"/>
          <p:cNvSpPr>
            <a:spLocks noGrp="1"/>
          </p:cNvSpPr>
          <p:nvPr>
            <p:ph type="sldNum" sz="quarter" idx="15"/>
          </p:nvPr>
        </p:nvSpPr>
        <p:spPr/>
        <p:txBody>
          <a:bodyPr/>
          <a:lstStyle/>
          <a:p>
            <a:fld id="{2B1B84AB-6190-4DA5-96C5-22410CB6E1C6}" type="slidenum">
              <a:rPr lang="ru-RU" smtClean="0"/>
              <a:pPr/>
              <a:t>10</a:t>
            </a:fld>
            <a:endParaRPr lang="ru-RU"/>
          </a:p>
        </p:txBody>
      </p:sp>
    </p:spTree>
  </p:cSld>
  <p:clrMapOvr>
    <a:masterClrMapping/>
  </p:clrMapOvr>
  <p:transition spd="med">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7467600" cy="1844824"/>
          </a:xfrm>
        </p:spPr>
        <p:txBody>
          <a:bodyPr>
            <a:normAutofit fontScale="90000"/>
          </a:bodyPr>
          <a:lstStyle/>
          <a:p>
            <a:pPr algn="ctr">
              <a:spcBef>
                <a:spcPts val="0"/>
              </a:spcBef>
            </a:pPr>
            <a:r>
              <a:rPr lang="ru-RU" sz="2000" b="1" dirty="0" smtClean="0">
                <a:solidFill>
                  <a:schemeClr val="accent1">
                    <a:lumMod val="75000"/>
                  </a:schemeClr>
                </a:solidFill>
                <a:latin typeface="Times New Roman" pitchFamily="18" charset="0"/>
                <a:cs typeface="Times New Roman" pitchFamily="18" charset="0"/>
              </a:rPr>
              <a:t/>
            </a:r>
            <a:br>
              <a:rPr lang="ru-RU" sz="2000" b="1" dirty="0" smtClean="0">
                <a:solidFill>
                  <a:schemeClr val="accent1">
                    <a:lumMod val="75000"/>
                  </a:schemeClr>
                </a:solidFill>
                <a:latin typeface="Times New Roman" pitchFamily="18" charset="0"/>
                <a:cs typeface="Times New Roman" pitchFamily="18" charset="0"/>
              </a:rPr>
            </a:br>
            <a:r>
              <a:rPr lang="ru-RU" sz="2000" b="1" dirty="0" smtClean="0">
                <a:solidFill>
                  <a:schemeClr val="accent1">
                    <a:lumMod val="75000"/>
                  </a:schemeClr>
                </a:solidFill>
                <a:latin typeface="Times New Roman" pitchFamily="18" charset="0"/>
                <a:cs typeface="Times New Roman" pitchFamily="18" charset="0"/>
              </a:rPr>
              <a:t/>
            </a:r>
            <a:br>
              <a:rPr lang="ru-RU" sz="2000" b="1" dirty="0" smtClean="0">
                <a:solidFill>
                  <a:schemeClr val="accent1">
                    <a:lumMod val="75000"/>
                  </a:schemeClr>
                </a:solidFill>
                <a:latin typeface="Times New Roman" pitchFamily="18" charset="0"/>
                <a:cs typeface="Times New Roman" pitchFamily="18" charset="0"/>
              </a:rPr>
            </a:br>
            <a:r>
              <a:rPr lang="ru-RU" sz="2000" b="1" dirty="0" smtClean="0">
                <a:solidFill>
                  <a:schemeClr val="accent1">
                    <a:lumMod val="75000"/>
                  </a:schemeClr>
                </a:solidFill>
                <a:latin typeface="Times New Roman" pitchFamily="18" charset="0"/>
                <a:cs typeface="Times New Roman" pitchFamily="18" charset="0"/>
              </a:rPr>
              <a:t/>
            </a:r>
            <a:br>
              <a:rPr lang="ru-RU" sz="2000" b="1" dirty="0" smtClean="0">
                <a:solidFill>
                  <a:schemeClr val="accent1">
                    <a:lumMod val="75000"/>
                  </a:schemeClr>
                </a:solidFill>
                <a:latin typeface="Times New Roman" pitchFamily="18" charset="0"/>
                <a:cs typeface="Times New Roman" pitchFamily="18" charset="0"/>
              </a:rPr>
            </a:br>
            <a:r>
              <a:rPr lang="ru-RU" sz="2000" b="1" dirty="0" smtClean="0">
                <a:solidFill>
                  <a:schemeClr val="accent1">
                    <a:lumMod val="75000"/>
                  </a:schemeClr>
                </a:solidFill>
                <a:latin typeface="Times New Roman" pitchFamily="18" charset="0"/>
                <a:cs typeface="Times New Roman" pitchFamily="18" charset="0"/>
              </a:rPr>
              <a:t/>
            </a:r>
            <a:br>
              <a:rPr lang="ru-RU" sz="2000" b="1" dirty="0" smtClean="0">
                <a:solidFill>
                  <a:schemeClr val="accent1">
                    <a:lumMod val="75000"/>
                  </a:schemeClr>
                </a:solidFill>
                <a:latin typeface="Times New Roman" pitchFamily="18" charset="0"/>
                <a:cs typeface="Times New Roman" pitchFamily="18" charset="0"/>
              </a:rPr>
            </a:br>
            <a:r>
              <a:rPr lang="ru-RU" sz="2000" b="1" dirty="0" smtClean="0">
                <a:solidFill>
                  <a:schemeClr val="accent1">
                    <a:lumMod val="75000"/>
                  </a:schemeClr>
                </a:solidFill>
                <a:latin typeface="Times New Roman" pitchFamily="18" charset="0"/>
                <a:cs typeface="Times New Roman" pitchFamily="18" charset="0"/>
              </a:rPr>
              <a:t/>
            </a:r>
            <a:br>
              <a:rPr lang="ru-RU" sz="2000" b="1" dirty="0" smtClean="0">
                <a:solidFill>
                  <a:schemeClr val="accent1">
                    <a:lumMod val="75000"/>
                  </a:schemeClr>
                </a:solidFill>
                <a:latin typeface="Times New Roman" pitchFamily="18" charset="0"/>
                <a:cs typeface="Times New Roman" pitchFamily="18" charset="0"/>
              </a:rPr>
            </a:br>
            <a:r>
              <a:rPr lang="ru-RU" sz="2000" b="1" dirty="0" smtClean="0">
                <a:solidFill>
                  <a:schemeClr val="accent1">
                    <a:lumMod val="75000"/>
                  </a:schemeClr>
                </a:solidFill>
                <a:latin typeface="Times New Roman" pitchFamily="18" charset="0"/>
                <a:cs typeface="Times New Roman" pitchFamily="18" charset="0"/>
              </a:rPr>
              <a:t/>
            </a:r>
            <a:br>
              <a:rPr lang="ru-RU" sz="2000" b="1" dirty="0" smtClean="0">
                <a:solidFill>
                  <a:schemeClr val="accent1">
                    <a:lumMod val="75000"/>
                  </a:schemeClr>
                </a:solidFill>
                <a:latin typeface="Times New Roman" pitchFamily="18" charset="0"/>
                <a:cs typeface="Times New Roman" pitchFamily="18" charset="0"/>
              </a:rPr>
            </a:br>
            <a:r>
              <a:rPr lang="ru-RU" sz="2000" b="1" dirty="0" smtClean="0">
                <a:solidFill>
                  <a:schemeClr val="accent1">
                    <a:lumMod val="75000"/>
                  </a:schemeClr>
                </a:solidFill>
                <a:latin typeface="Times New Roman" pitchFamily="18" charset="0"/>
                <a:cs typeface="Times New Roman" pitchFamily="18" charset="0"/>
              </a:rPr>
              <a:t/>
            </a:r>
            <a:br>
              <a:rPr lang="ru-RU" sz="2000" b="1" dirty="0" smtClean="0">
                <a:solidFill>
                  <a:schemeClr val="accent1">
                    <a:lumMod val="75000"/>
                  </a:schemeClr>
                </a:solidFill>
                <a:latin typeface="Times New Roman" pitchFamily="18" charset="0"/>
                <a:cs typeface="Times New Roman" pitchFamily="18" charset="0"/>
              </a:rPr>
            </a:br>
            <a:r>
              <a:rPr lang="ru-RU" sz="2700" b="1" dirty="0" smtClean="0">
                <a:solidFill>
                  <a:schemeClr val="accent1">
                    <a:lumMod val="75000"/>
                  </a:schemeClr>
                </a:solidFill>
                <a:latin typeface="Times New Roman" pitchFamily="18" charset="0"/>
                <a:cs typeface="Times New Roman" pitchFamily="18" charset="0"/>
              </a:rPr>
              <a:t>Целевые ориентиры   части формируемой участниками образовательных отношений: </a:t>
            </a:r>
            <a:r>
              <a:rPr lang="ru-RU" sz="2700" dirty="0" smtClean="0">
                <a:solidFill>
                  <a:schemeClr val="accent1">
                    <a:lumMod val="75000"/>
                  </a:schemeClr>
                </a:solidFill>
                <a:latin typeface="Times New Roman" pitchFamily="18" charset="0"/>
                <a:cs typeface="Times New Roman" pitchFamily="18" charset="0"/>
              </a:rPr>
              <a:t/>
            </a:r>
            <a:br>
              <a:rPr lang="ru-RU" sz="2700" dirty="0" smtClean="0">
                <a:solidFill>
                  <a:schemeClr val="accent1">
                    <a:lumMod val="75000"/>
                  </a:schemeClr>
                </a:solidFill>
                <a:latin typeface="Times New Roman" pitchFamily="18" charset="0"/>
                <a:cs typeface="Times New Roman" pitchFamily="18" charset="0"/>
              </a:rPr>
            </a:br>
            <a:r>
              <a:rPr lang="ru-RU" sz="2700" dirty="0" smtClean="0">
                <a:latin typeface="Times New Roman" pitchFamily="18" charset="0"/>
                <a:cs typeface="Times New Roman" pitchFamily="18" charset="0"/>
              </a:rPr>
              <a:t/>
            </a:r>
            <a:br>
              <a:rPr lang="ru-RU" sz="2700" dirty="0" smtClean="0">
                <a:latin typeface="Times New Roman" pitchFamily="18" charset="0"/>
                <a:cs typeface="Times New Roman" pitchFamily="18" charset="0"/>
              </a:rPr>
            </a:br>
            <a:endParaRPr lang="ru-RU" sz="2700" dirty="0">
              <a:latin typeface="Times New Roman" pitchFamily="18" charset="0"/>
              <a:cs typeface="Times New Roman" pitchFamily="18" charset="0"/>
            </a:endParaRPr>
          </a:p>
        </p:txBody>
      </p:sp>
      <p:sp>
        <p:nvSpPr>
          <p:cNvPr id="5" name="Содержимое 4"/>
          <p:cNvSpPr>
            <a:spLocks noGrp="1"/>
          </p:cNvSpPr>
          <p:nvPr>
            <p:ph sz="quarter" idx="1"/>
          </p:nvPr>
        </p:nvSpPr>
        <p:spPr>
          <a:xfrm>
            <a:off x="323528" y="1412776"/>
            <a:ext cx="7963248" cy="5230934"/>
          </a:xfrm>
        </p:spPr>
        <p:txBody>
          <a:bodyPr>
            <a:normAutofit fontScale="77500" lnSpcReduction="20000"/>
          </a:bodyPr>
          <a:lstStyle/>
          <a:p>
            <a:r>
              <a:rPr lang="ru-RU" sz="2800" dirty="0" smtClean="0">
                <a:latin typeface="Times New Roman" pitchFamily="18" charset="0"/>
                <a:cs typeface="Times New Roman" pitchFamily="18" charset="0"/>
              </a:rPr>
              <a:t>ребенок умеет общаться на двух государственных языках;</a:t>
            </a:r>
          </a:p>
          <a:p>
            <a:r>
              <a:rPr lang="ru-RU" sz="2800" dirty="0" smtClean="0">
                <a:latin typeface="Times New Roman" pitchFamily="18" charset="0"/>
                <a:cs typeface="Times New Roman" pitchFamily="18" charset="0"/>
              </a:rPr>
              <a:t>- проявляет интерес к национальной культуре народов, населяющих Республику Татарстан.</a:t>
            </a:r>
            <a:r>
              <a:rPr lang="ru-RU" sz="2800" b="1" dirty="0" smtClean="0">
                <a:latin typeface="Times New Roman" pitchFamily="18" charset="0"/>
                <a:cs typeface="Times New Roman" pitchFamily="18" charset="0"/>
              </a:rPr>
              <a:t> </a:t>
            </a:r>
            <a:endParaRPr lang="ru-RU" sz="2800" dirty="0" smtClean="0">
              <a:latin typeface="Times New Roman" pitchFamily="18" charset="0"/>
              <a:cs typeface="Times New Roman" pitchFamily="18" charset="0"/>
            </a:endParaRPr>
          </a:p>
          <a:p>
            <a:r>
              <a:rPr lang="ru-RU" sz="2800" dirty="0" smtClean="0">
                <a:latin typeface="Times New Roman" pitchFamily="18" charset="0"/>
                <a:cs typeface="Times New Roman" pitchFamily="18" charset="0"/>
              </a:rPr>
              <a:t>- ребёнок проявляет уважение к людям другой национальности, к их культурным ценностям;</a:t>
            </a:r>
          </a:p>
          <a:p>
            <a:r>
              <a:rPr lang="ru-RU" sz="2800" dirty="0" smtClean="0">
                <a:latin typeface="Times New Roman" pitchFamily="18" charset="0"/>
                <a:cs typeface="Times New Roman" pitchFamily="18" charset="0"/>
              </a:rPr>
              <a:t>- ребёнок понимает речь на татарском языке, в пределах, изученных тем, задаёт вопросы на татарском языке;</a:t>
            </a:r>
          </a:p>
          <a:p>
            <a:r>
              <a:rPr lang="ru-RU" sz="2800" dirty="0" smtClean="0">
                <a:latin typeface="Times New Roman" pitchFamily="18" charset="0"/>
                <a:cs typeface="Times New Roman" pitchFamily="18" charset="0"/>
              </a:rPr>
              <a:t>- у ребёнка формируется мотивация к дальнейшему обучению татарского языка на этапе школьного обучения.</a:t>
            </a:r>
          </a:p>
          <a:p>
            <a:r>
              <a:rPr lang="ru-RU" sz="2800" dirty="0" smtClean="0">
                <a:latin typeface="Times New Roman" pitchFamily="18" charset="0"/>
                <a:cs typeface="Times New Roman" pitchFamily="18" charset="0"/>
              </a:rPr>
              <a:t>В возрасте 4 – 5 лет объём словарного запаса: </a:t>
            </a:r>
            <a:r>
              <a:rPr lang="ru-RU" sz="2800" b="1" dirty="0" smtClean="0">
                <a:latin typeface="Times New Roman" pitchFamily="18" charset="0"/>
                <a:cs typeface="Times New Roman" pitchFamily="18" charset="0"/>
              </a:rPr>
              <a:t>62 слова татарского языка</a:t>
            </a:r>
            <a:r>
              <a:rPr lang="ru-RU" sz="2800" dirty="0" smtClean="0">
                <a:latin typeface="Times New Roman" pitchFamily="18" charset="0"/>
                <a:cs typeface="Times New Roman" pitchFamily="18" charset="0"/>
              </a:rPr>
              <a:t>. </a:t>
            </a:r>
          </a:p>
          <a:p>
            <a:r>
              <a:rPr lang="ru-RU" sz="2800" dirty="0" smtClean="0">
                <a:latin typeface="Times New Roman" pitchFamily="18" charset="0"/>
                <a:cs typeface="Times New Roman" pitchFamily="18" charset="0"/>
              </a:rPr>
              <a:t>В возрасте 5 – 6 лет объём словарного запаса: </a:t>
            </a:r>
            <a:r>
              <a:rPr lang="ru-RU" sz="2800" b="1" dirty="0" smtClean="0">
                <a:latin typeface="Times New Roman" pitchFamily="18" charset="0"/>
                <a:cs typeface="Times New Roman" pitchFamily="18" charset="0"/>
              </a:rPr>
              <a:t>107 слов татарского языка</a:t>
            </a:r>
            <a:r>
              <a:rPr lang="ru-RU" sz="2800" dirty="0" smtClean="0">
                <a:latin typeface="Times New Roman" pitchFamily="18" charset="0"/>
                <a:cs typeface="Times New Roman" pitchFamily="18" charset="0"/>
              </a:rPr>
              <a:t>.</a:t>
            </a:r>
          </a:p>
          <a:p>
            <a:r>
              <a:rPr lang="ru-RU" sz="2800" dirty="0" smtClean="0">
                <a:latin typeface="Times New Roman" pitchFamily="18" charset="0"/>
                <a:cs typeface="Times New Roman" pitchFamily="18" charset="0"/>
              </a:rPr>
              <a:t>В возрасте 6 – 7 лет объём словарного запаса: </a:t>
            </a:r>
            <a:r>
              <a:rPr lang="ru-RU" sz="2800" b="1" dirty="0" smtClean="0">
                <a:latin typeface="Times New Roman" pitchFamily="18" charset="0"/>
                <a:cs typeface="Times New Roman" pitchFamily="18" charset="0"/>
              </a:rPr>
              <a:t>167 слов татарского языка</a:t>
            </a:r>
            <a:r>
              <a:rPr lang="ru-RU" sz="2800" dirty="0" smtClean="0">
                <a:latin typeface="Times New Roman" pitchFamily="18" charset="0"/>
                <a:cs typeface="Times New Roman" pitchFamily="18" charset="0"/>
              </a:rPr>
              <a:t>. Освоение примерной основной образовательной программы не сопровождается проведением промежуточной и итоговой аттестаций воспитанников. </a:t>
            </a:r>
          </a:p>
          <a:p>
            <a:pPr algn="just">
              <a:spcBef>
                <a:spcPts val="0"/>
              </a:spcBef>
            </a:pPr>
            <a:endParaRPr lang="ru-RU" dirty="0"/>
          </a:p>
        </p:txBody>
      </p:sp>
      <p:sp>
        <p:nvSpPr>
          <p:cNvPr id="3" name="Номер слайда 2"/>
          <p:cNvSpPr>
            <a:spLocks noGrp="1"/>
          </p:cNvSpPr>
          <p:nvPr>
            <p:ph type="sldNum" sz="quarter" idx="15"/>
          </p:nvPr>
        </p:nvSpPr>
        <p:spPr/>
        <p:txBody>
          <a:bodyPr/>
          <a:lstStyle/>
          <a:p>
            <a:fld id="{2B1B84AB-6190-4DA5-96C5-22410CB6E1C6}" type="slidenum">
              <a:rPr lang="ru-RU" smtClean="0"/>
              <a:pPr/>
              <a:t>11</a:t>
            </a:fld>
            <a:endParaRPr lang="ru-RU"/>
          </a:p>
        </p:txBody>
      </p:sp>
    </p:spTree>
  </p:cSld>
  <p:clrMapOvr>
    <a:masterClrMapping/>
  </p:clrMapOvr>
  <p:transition spd="med">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654032"/>
          </a:xfrm>
        </p:spPr>
        <p:txBody>
          <a:bodyPr/>
          <a:lstStyle/>
          <a:p>
            <a:pPr algn="ctr"/>
            <a:r>
              <a:rPr lang="ru-RU" b="1" dirty="0" smtClean="0"/>
              <a:t>Содержательный раздел:</a:t>
            </a:r>
            <a:endParaRPr lang="ru-RU" b="1" dirty="0"/>
          </a:p>
        </p:txBody>
      </p:sp>
      <p:sp>
        <p:nvSpPr>
          <p:cNvPr id="3" name="Содержимое 2"/>
          <p:cNvSpPr>
            <a:spLocks noGrp="1"/>
          </p:cNvSpPr>
          <p:nvPr>
            <p:ph sz="quarter" idx="1"/>
          </p:nvPr>
        </p:nvSpPr>
        <p:spPr>
          <a:xfrm>
            <a:off x="357158" y="1071546"/>
            <a:ext cx="8072494" cy="5402406"/>
          </a:xfrm>
        </p:spPr>
        <p:txBody>
          <a:bodyPr>
            <a:normAutofit/>
          </a:bodyPr>
          <a:lstStyle/>
          <a:p>
            <a:pPr algn="just"/>
            <a:r>
              <a:rPr lang="ru-RU" b="1" dirty="0" smtClean="0">
                <a:latin typeface="Times New Roman" pitchFamily="18" charset="0"/>
                <a:cs typeface="Times New Roman" pitchFamily="18" charset="0"/>
              </a:rPr>
              <a:t>Содержательный раздел </a:t>
            </a:r>
            <a:r>
              <a:rPr lang="ru-RU" dirty="0" smtClean="0">
                <a:latin typeface="Times New Roman" pitchFamily="18" charset="0"/>
                <a:cs typeface="Times New Roman" pitchFamily="18" charset="0"/>
              </a:rPr>
              <a:t>представляет общее содержание Программы, обеспечивающее полноценное развитие личности детей.</a:t>
            </a:r>
          </a:p>
          <a:p>
            <a:pPr algn="just"/>
            <a:r>
              <a:rPr lang="ru-RU" dirty="0" smtClean="0">
                <a:latin typeface="Times New Roman" pitchFamily="18" charset="0"/>
                <a:cs typeface="Times New Roman" pitchFamily="18" charset="0"/>
              </a:rPr>
              <a:t> В него входит:</a:t>
            </a:r>
          </a:p>
          <a:p>
            <a:pPr algn="just">
              <a:buNone/>
            </a:pPr>
            <a:r>
              <a:rPr lang="ru-RU" dirty="0" smtClean="0">
                <a:latin typeface="Times New Roman" pitchFamily="18" charset="0"/>
                <a:cs typeface="Times New Roman" pitchFamily="18" charset="0"/>
              </a:rPr>
              <a:t>- описание образовательной деятельности в соответствии с направлениями развития ребенка, представленными в пяти образовательных областях;</a:t>
            </a:r>
          </a:p>
          <a:p>
            <a:pPr algn="just">
              <a:buNone/>
            </a:pPr>
            <a:r>
              <a:rPr lang="ru-RU" dirty="0" smtClean="0">
                <a:latin typeface="Times New Roman" pitchFamily="18" charset="0"/>
                <a:cs typeface="Times New Roman" pitchFamily="18" charset="0"/>
              </a:rPr>
              <a:t>- описание вариативных форм, способов, методов и средств реализации программы;</a:t>
            </a:r>
          </a:p>
          <a:p>
            <a:pPr algn="just">
              <a:buNone/>
            </a:pPr>
            <a:r>
              <a:rPr lang="ru-RU" dirty="0" smtClean="0">
                <a:latin typeface="Times New Roman" pitchFamily="18" charset="0"/>
                <a:cs typeface="Times New Roman" pitchFamily="18" charset="0"/>
              </a:rPr>
              <a:t>- описание способов и поддержки детской инициативы;</a:t>
            </a:r>
          </a:p>
          <a:p>
            <a:pPr algn="just">
              <a:buNone/>
            </a:pPr>
            <a:r>
              <a:rPr lang="ru-RU" dirty="0" smtClean="0">
                <a:latin typeface="Times New Roman" pitchFamily="18" charset="0"/>
                <a:cs typeface="Times New Roman" pitchFamily="18" charset="0"/>
              </a:rPr>
              <a:t>- особенности взаимодействия педагогического коллектива с семьями воспитанников;</a:t>
            </a:r>
          </a:p>
          <a:p>
            <a:pPr algn="just">
              <a:buNone/>
            </a:pPr>
            <a:r>
              <a:rPr lang="ru-RU" dirty="0" smtClean="0">
                <a:latin typeface="Times New Roman" pitchFamily="18" charset="0"/>
                <a:cs typeface="Times New Roman" pitchFamily="18" charset="0"/>
              </a:rPr>
              <a:t>- вариативная часть программы.</a:t>
            </a:r>
          </a:p>
          <a:p>
            <a:endParaRPr lang="ru-RU" dirty="0"/>
          </a:p>
        </p:txBody>
      </p:sp>
      <p:sp>
        <p:nvSpPr>
          <p:cNvPr id="4" name="Номер слайда 3"/>
          <p:cNvSpPr>
            <a:spLocks noGrp="1"/>
          </p:cNvSpPr>
          <p:nvPr>
            <p:ph type="sldNum" sz="quarter" idx="15"/>
          </p:nvPr>
        </p:nvSpPr>
        <p:spPr/>
        <p:txBody>
          <a:bodyPr/>
          <a:lstStyle/>
          <a:p>
            <a:fld id="{2B1B84AB-6190-4DA5-96C5-22410CB6E1C6}" type="slidenum">
              <a:rPr lang="ru-RU" smtClean="0"/>
              <a:pPr/>
              <a:t>12</a:t>
            </a:fld>
            <a:endParaRPr lang="ru-RU"/>
          </a:p>
        </p:txBody>
      </p:sp>
    </p:spTree>
  </p:cSld>
  <p:clrMapOvr>
    <a:masterClrMapping/>
  </p:clrMapOvr>
  <p:transition spd="med">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pPr algn="ctr"/>
            <a:r>
              <a:rPr lang="ru-RU" sz="2800" b="1" dirty="0" smtClean="0">
                <a:solidFill>
                  <a:srgbClr val="000099"/>
                </a:solidFill>
              </a:rPr>
              <a:t>Образовательные области, обеспечивающие разностороннее развитие детей по ФГОС ДО:</a:t>
            </a:r>
            <a:endParaRPr lang="ru-RU" sz="2800" b="1" dirty="0">
              <a:solidFill>
                <a:srgbClr val="000099"/>
              </a:solidFill>
            </a:endParaRPr>
          </a:p>
        </p:txBody>
      </p:sp>
      <p:sp>
        <p:nvSpPr>
          <p:cNvPr id="24580" name="Rectangle 4"/>
          <p:cNvSpPr>
            <a:spLocks noChangeArrowheads="1"/>
          </p:cNvSpPr>
          <p:nvPr/>
        </p:nvSpPr>
        <p:spPr bwMode="auto">
          <a:xfrm>
            <a:off x="2483768" y="1844675"/>
            <a:ext cx="3960440" cy="719138"/>
          </a:xfrm>
          <a:prstGeom prst="rect">
            <a:avLst/>
          </a:prstGeom>
          <a:solidFill>
            <a:srgbClr val="99CCFF"/>
          </a:solidFill>
          <a:ln w="9525">
            <a:solidFill>
              <a:schemeClr val="tx1"/>
            </a:solidFill>
            <a:miter lim="800000"/>
            <a:headEnd/>
            <a:tailEnd/>
          </a:ln>
          <a:effectLst/>
        </p:spPr>
        <p:txBody>
          <a:bodyPr wrap="none" anchor="ctr"/>
          <a:lstStyle/>
          <a:p>
            <a:pPr algn="ctr"/>
            <a:r>
              <a:rPr lang="ru-RU" sz="2400" b="1" dirty="0"/>
              <a:t>Физическое развитие</a:t>
            </a:r>
          </a:p>
        </p:txBody>
      </p:sp>
      <p:sp>
        <p:nvSpPr>
          <p:cNvPr id="24584" name="Rectangle 8"/>
          <p:cNvSpPr>
            <a:spLocks noChangeArrowheads="1"/>
          </p:cNvSpPr>
          <p:nvPr/>
        </p:nvSpPr>
        <p:spPr bwMode="auto">
          <a:xfrm>
            <a:off x="5000628" y="4786322"/>
            <a:ext cx="2714644" cy="1223963"/>
          </a:xfrm>
          <a:prstGeom prst="rect">
            <a:avLst/>
          </a:prstGeom>
          <a:solidFill>
            <a:srgbClr val="99CCFF"/>
          </a:solidFill>
          <a:ln w="9525">
            <a:solidFill>
              <a:schemeClr val="tx1"/>
            </a:solidFill>
            <a:miter lim="800000"/>
            <a:headEnd/>
            <a:tailEnd/>
          </a:ln>
          <a:effectLst/>
        </p:spPr>
        <p:txBody>
          <a:bodyPr wrap="none" anchor="ctr"/>
          <a:lstStyle/>
          <a:p>
            <a:pPr algn="ctr"/>
            <a:r>
              <a:rPr lang="ru-RU" sz="2400" b="1" dirty="0"/>
              <a:t>Художественно-</a:t>
            </a:r>
          </a:p>
          <a:p>
            <a:pPr algn="ctr"/>
            <a:r>
              <a:rPr lang="ru-RU" sz="2400" b="1" dirty="0"/>
              <a:t>эстетическое </a:t>
            </a:r>
          </a:p>
          <a:p>
            <a:pPr algn="ctr"/>
            <a:r>
              <a:rPr lang="ru-RU" sz="2400" b="1" dirty="0"/>
              <a:t>развитие</a:t>
            </a:r>
          </a:p>
        </p:txBody>
      </p:sp>
      <p:sp>
        <p:nvSpPr>
          <p:cNvPr id="24585" name="Rectangle 9"/>
          <p:cNvSpPr>
            <a:spLocks noChangeArrowheads="1"/>
          </p:cNvSpPr>
          <p:nvPr/>
        </p:nvSpPr>
        <p:spPr bwMode="auto">
          <a:xfrm>
            <a:off x="5143504" y="3071810"/>
            <a:ext cx="3446469" cy="1214446"/>
          </a:xfrm>
          <a:prstGeom prst="rect">
            <a:avLst/>
          </a:prstGeom>
          <a:solidFill>
            <a:srgbClr val="99CCFF"/>
          </a:solidFill>
          <a:ln w="9525">
            <a:solidFill>
              <a:schemeClr val="tx1"/>
            </a:solidFill>
            <a:miter lim="800000"/>
            <a:headEnd/>
            <a:tailEnd/>
          </a:ln>
          <a:effectLst/>
        </p:spPr>
        <p:txBody>
          <a:bodyPr wrap="none" anchor="ctr"/>
          <a:lstStyle/>
          <a:p>
            <a:pPr algn="ctr"/>
            <a:r>
              <a:rPr lang="ru-RU" dirty="0"/>
              <a:t> </a:t>
            </a:r>
            <a:r>
              <a:rPr lang="ru-RU" sz="2400" b="1" dirty="0"/>
              <a:t>Познавательное </a:t>
            </a:r>
          </a:p>
          <a:p>
            <a:pPr algn="ctr"/>
            <a:r>
              <a:rPr lang="ru-RU" sz="2400" b="1" dirty="0"/>
              <a:t>развитие</a:t>
            </a:r>
          </a:p>
        </p:txBody>
      </p:sp>
      <p:sp>
        <p:nvSpPr>
          <p:cNvPr id="24586" name="Rectangle 10"/>
          <p:cNvSpPr>
            <a:spLocks noChangeArrowheads="1"/>
          </p:cNvSpPr>
          <p:nvPr/>
        </p:nvSpPr>
        <p:spPr bwMode="auto">
          <a:xfrm>
            <a:off x="1857356" y="4714884"/>
            <a:ext cx="2592388" cy="1285884"/>
          </a:xfrm>
          <a:prstGeom prst="rect">
            <a:avLst/>
          </a:prstGeom>
          <a:solidFill>
            <a:srgbClr val="99CCFF"/>
          </a:solidFill>
          <a:ln w="9525">
            <a:solidFill>
              <a:schemeClr val="tx1"/>
            </a:solidFill>
            <a:miter lim="800000"/>
            <a:headEnd/>
            <a:tailEnd/>
          </a:ln>
          <a:effectLst/>
        </p:spPr>
        <p:txBody>
          <a:bodyPr wrap="none" anchor="ctr"/>
          <a:lstStyle/>
          <a:p>
            <a:pPr algn="ctr"/>
            <a:r>
              <a:rPr lang="ru-RU" sz="2400" b="1" dirty="0"/>
              <a:t>Речевое </a:t>
            </a:r>
          </a:p>
          <a:p>
            <a:pPr algn="ctr"/>
            <a:r>
              <a:rPr lang="ru-RU" sz="2400" b="1" dirty="0"/>
              <a:t>развитие</a:t>
            </a:r>
          </a:p>
        </p:txBody>
      </p:sp>
      <p:sp>
        <p:nvSpPr>
          <p:cNvPr id="24587" name="Rectangle 11"/>
          <p:cNvSpPr>
            <a:spLocks noChangeArrowheads="1"/>
          </p:cNvSpPr>
          <p:nvPr/>
        </p:nvSpPr>
        <p:spPr bwMode="auto">
          <a:xfrm>
            <a:off x="285720" y="3071810"/>
            <a:ext cx="3357586" cy="1220790"/>
          </a:xfrm>
          <a:prstGeom prst="rect">
            <a:avLst/>
          </a:prstGeom>
          <a:solidFill>
            <a:srgbClr val="99CCFF"/>
          </a:solidFill>
          <a:ln w="9525">
            <a:solidFill>
              <a:schemeClr val="tx1"/>
            </a:solidFill>
            <a:miter lim="800000"/>
            <a:headEnd/>
            <a:tailEnd/>
          </a:ln>
          <a:effectLst/>
        </p:spPr>
        <p:txBody>
          <a:bodyPr wrap="none" anchor="ctr"/>
          <a:lstStyle/>
          <a:p>
            <a:pPr algn="ctr"/>
            <a:r>
              <a:rPr lang="ru-RU" sz="2400" b="1" dirty="0"/>
              <a:t>Социально-</a:t>
            </a:r>
          </a:p>
          <a:p>
            <a:pPr algn="ctr"/>
            <a:r>
              <a:rPr lang="ru-RU" sz="2400" b="1" dirty="0"/>
              <a:t>коммуникативное </a:t>
            </a:r>
          </a:p>
          <a:p>
            <a:pPr algn="ctr"/>
            <a:r>
              <a:rPr lang="ru-RU" sz="2400" b="1" dirty="0"/>
              <a:t>развитие</a:t>
            </a:r>
          </a:p>
        </p:txBody>
      </p:sp>
      <p:cxnSp>
        <p:nvCxnSpPr>
          <p:cNvPr id="24588" name="AutoShape 12"/>
          <p:cNvCxnSpPr>
            <a:cxnSpLocks noChangeShapeType="1"/>
            <a:stCxn id="24580" idx="1"/>
            <a:endCxn id="24587" idx="0"/>
          </p:cNvCxnSpPr>
          <p:nvPr/>
        </p:nvCxnSpPr>
        <p:spPr bwMode="auto">
          <a:xfrm flipH="1">
            <a:off x="1964513" y="2204244"/>
            <a:ext cx="519255" cy="867566"/>
          </a:xfrm>
          <a:prstGeom prst="straightConnector1">
            <a:avLst/>
          </a:prstGeom>
          <a:noFill/>
          <a:ln w="9525">
            <a:solidFill>
              <a:schemeClr val="tx1"/>
            </a:solidFill>
            <a:round/>
            <a:headEnd type="triangle" w="med" len="med"/>
            <a:tailEnd type="triangle" w="med" len="med"/>
          </a:ln>
          <a:effectLst/>
        </p:spPr>
      </p:cxnSp>
      <p:cxnSp>
        <p:nvCxnSpPr>
          <p:cNvPr id="24590" name="AutoShape 14"/>
          <p:cNvCxnSpPr>
            <a:cxnSpLocks noChangeShapeType="1"/>
            <a:stCxn id="24580" idx="2"/>
            <a:endCxn id="24580" idx="2"/>
          </p:cNvCxnSpPr>
          <p:nvPr/>
        </p:nvCxnSpPr>
        <p:spPr bwMode="auto">
          <a:xfrm>
            <a:off x="4463988" y="2563813"/>
            <a:ext cx="0" cy="0"/>
          </a:xfrm>
          <a:prstGeom prst="straightConnector1">
            <a:avLst/>
          </a:prstGeom>
          <a:noFill/>
          <a:ln w="9525">
            <a:solidFill>
              <a:schemeClr val="tx1"/>
            </a:solidFill>
            <a:round/>
            <a:headEnd type="triangle" w="med" len="med"/>
            <a:tailEnd type="triangle" w="med" len="med"/>
          </a:ln>
          <a:effectLst/>
        </p:spPr>
      </p:cxnSp>
      <p:cxnSp>
        <p:nvCxnSpPr>
          <p:cNvPr id="24592" name="AutoShape 16"/>
          <p:cNvCxnSpPr>
            <a:cxnSpLocks noChangeShapeType="1"/>
            <a:stCxn id="24580" idx="3"/>
            <a:endCxn id="24585" idx="0"/>
          </p:cNvCxnSpPr>
          <p:nvPr/>
        </p:nvCxnSpPr>
        <p:spPr bwMode="auto">
          <a:xfrm>
            <a:off x="6444208" y="2204244"/>
            <a:ext cx="422531" cy="867566"/>
          </a:xfrm>
          <a:prstGeom prst="straightConnector1">
            <a:avLst/>
          </a:prstGeom>
          <a:noFill/>
          <a:ln w="9525">
            <a:solidFill>
              <a:schemeClr val="tx1"/>
            </a:solidFill>
            <a:round/>
            <a:headEnd type="triangle" w="med" len="med"/>
            <a:tailEnd type="triangle" w="med" len="med"/>
          </a:ln>
          <a:effectLst/>
        </p:spPr>
      </p:cxnSp>
      <p:cxnSp>
        <p:nvCxnSpPr>
          <p:cNvPr id="24593" name="AutoShape 17"/>
          <p:cNvCxnSpPr>
            <a:cxnSpLocks noChangeShapeType="1"/>
          </p:cNvCxnSpPr>
          <p:nvPr/>
        </p:nvCxnSpPr>
        <p:spPr bwMode="auto">
          <a:xfrm rot="16200000" flipH="1">
            <a:off x="2035951" y="4321975"/>
            <a:ext cx="428628" cy="357190"/>
          </a:xfrm>
          <a:prstGeom prst="straightConnector1">
            <a:avLst/>
          </a:prstGeom>
          <a:noFill/>
          <a:ln w="9525">
            <a:solidFill>
              <a:schemeClr val="tx1"/>
            </a:solidFill>
            <a:round/>
            <a:headEnd type="triangle" w="med" len="med"/>
            <a:tailEnd type="triangle" w="med" len="med"/>
          </a:ln>
          <a:effectLst/>
        </p:spPr>
      </p:cxnSp>
      <p:cxnSp>
        <p:nvCxnSpPr>
          <p:cNvPr id="24594" name="AutoShape 18"/>
          <p:cNvCxnSpPr>
            <a:cxnSpLocks noChangeShapeType="1"/>
            <a:stCxn id="24586" idx="3"/>
            <a:endCxn id="24584" idx="1"/>
          </p:cNvCxnSpPr>
          <p:nvPr/>
        </p:nvCxnSpPr>
        <p:spPr bwMode="auto">
          <a:xfrm>
            <a:off x="4449744" y="5357826"/>
            <a:ext cx="550884" cy="40478"/>
          </a:xfrm>
          <a:prstGeom prst="straightConnector1">
            <a:avLst/>
          </a:prstGeom>
          <a:noFill/>
          <a:ln w="9525">
            <a:solidFill>
              <a:schemeClr val="tx1"/>
            </a:solidFill>
            <a:round/>
            <a:headEnd type="triangle" w="med" len="med"/>
            <a:tailEnd type="triangle" w="med" len="med"/>
          </a:ln>
          <a:effectLst/>
        </p:spPr>
      </p:cxnSp>
      <p:cxnSp>
        <p:nvCxnSpPr>
          <p:cNvPr id="24595" name="AutoShape 19"/>
          <p:cNvCxnSpPr>
            <a:cxnSpLocks noChangeShapeType="1"/>
          </p:cNvCxnSpPr>
          <p:nvPr/>
        </p:nvCxnSpPr>
        <p:spPr bwMode="auto">
          <a:xfrm flipV="1">
            <a:off x="6858016" y="4286256"/>
            <a:ext cx="571504" cy="500066"/>
          </a:xfrm>
          <a:prstGeom prst="straightConnector1">
            <a:avLst/>
          </a:prstGeom>
          <a:noFill/>
          <a:ln w="9525">
            <a:solidFill>
              <a:schemeClr val="tx1"/>
            </a:solidFill>
            <a:round/>
            <a:headEnd type="triangle" w="med" len="med"/>
            <a:tailEnd type="triangle" w="med" len="med"/>
          </a:ln>
          <a:effectLst/>
        </p:spPr>
      </p:cxnSp>
      <p:sp>
        <p:nvSpPr>
          <p:cNvPr id="25" name="Номер слайда 3"/>
          <p:cNvSpPr>
            <a:spLocks noGrp="1"/>
          </p:cNvSpPr>
          <p:nvPr>
            <p:ph type="sldNum" sz="quarter" idx="15"/>
          </p:nvPr>
        </p:nvSpPr>
        <p:spPr>
          <a:xfrm>
            <a:off x="8129016" y="5733256"/>
            <a:ext cx="619448" cy="522002"/>
          </a:xfrm>
        </p:spPr>
        <p:txBody>
          <a:bodyPr/>
          <a:lstStyle/>
          <a:p>
            <a:fld id="{2B1B84AB-6190-4DA5-96C5-22410CB6E1C6}" type="slidenum">
              <a:rPr lang="ru-RU" smtClean="0"/>
              <a:pPr/>
              <a:t>13</a:t>
            </a:fld>
            <a:endParaRPr lang="ru-RU" dirty="0"/>
          </a:p>
        </p:txBody>
      </p:sp>
    </p:spTree>
  </p:cSld>
  <p:clrMapOvr>
    <a:masterClrMapping/>
  </p:clrMapOvr>
  <p:transition spd="med">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725602"/>
          </a:xfrm>
        </p:spPr>
        <p:txBody>
          <a:bodyPr>
            <a:normAutofit fontScale="90000"/>
          </a:bodyPr>
          <a:lstStyle/>
          <a:p>
            <a:pPr algn="ctr"/>
            <a:r>
              <a:rPr lang="ru-RU" b="1" dirty="0" smtClean="0">
                <a:solidFill>
                  <a:schemeClr val="accent1">
                    <a:lumMod val="75000"/>
                  </a:schemeClr>
                </a:solidFill>
              </a:rPr>
              <a:t>ОБРАЗОВАТЕЛЬНАЯ ОБЛАСТЬ «ФИЗИЧЕСКОЕ РАЗВИТИЕ»:</a:t>
            </a:r>
            <a:r>
              <a:rPr lang="ru-RU" dirty="0" smtClean="0">
                <a:solidFill>
                  <a:schemeClr val="accent1">
                    <a:lumMod val="75000"/>
                  </a:schemeClr>
                </a:solidFill>
              </a:rPr>
              <a:t/>
            </a:r>
            <a:br>
              <a:rPr lang="ru-RU" dirty="0" smtClean="0">
                <a:solidFill>
                  <a:schemeClr val="accent1">
                    <a:lumMod val="75000"/>
                  </a:schemeClr>
                </a:solidFill>
              </a:rPr>
            </a:br>
            <a:r>
              <a:rPr lang="ru-RU" dirty="0" smtClean="0"/>
              <a:t/>
            </a:r>
            <a:br>
              <a:rPr lang="ru-RU" dirty="0" smtClean="0"/>
            </a:br>
            <a:endParaRPr lang="ru-RU" dirty="0"/>
          </a:p>
        </p:txBody>
      </p:sp>
      <p:sp>
        <p:nvSpPr>
          <p:cNvPr id="3" name="Содержимое 2"/>
          <p:cNvSpPr>
            <a:spLocks noGrp="1"/>
          </p:cNvSpPr>
          <p:nvPr>
            <p:ph sz="quarter" idx="1"/>
          </p:nvPr>
        </p:nvSpPr>
        <p:spPr>
          <a:xfrm>
            <a:off x="285720" y="1214422"/>
            <a:ext cx="8286808" cy="5429288"/>
          </a:xfrm>
        </p:spPr>
        <p:txBody>
          <a:bodyPr>
            <a:normAutofit fontScale="92500" lnSpcReduction="20000"/>
          </a:bodyPr>
          <a:lstStyle/>
          <a:p>
            <a:pPr algn="just">
              <a:buNone/>
            </a:pPr>
            <a:r>
              <a:rPr lang="ru-RU" b="1" dirty="0" smtClean="0"/>
              <a:t>   включает</a:t>
            </a:r>
            <a:r>
              <a:rPr lang="ru-RU" b="1" dirty="0" smtClean="0">
                <a:solidFill>
                  <a:srgbClr val="7030A0"/>
                </a:solidFill>
              </a:rPr>
              <a:t> </a:t>
            </a:r>
            <a:r>
              <a:rPr lang="ru-RU" dirty="0" smtClean="0"/>
              <a:t>приобретение опыта в следующих видах деятельности детей: двигательной, в том числе связанной с выполнением упражнений, направленных на развитие таких физических качеств, как координация и гибкость; способствующих правильному формированию опорно-двигательной системы организма, развитию равновесия, координации движения, крупной и мелкой моторики обеих рук, а также с правильным, не наносящем ущерба организму, выполнением основных движений (ходьба, бег, мягкие прыжки, повороты в обе стороны), формирование начальных представлений о некоторых видах спорта, овладение подвижными играми с правилами; становление целенаправленности и </a:t>
            </a:r>
            <a:r>
              <a:rPr lang="ru-RU" dirty="0" err="1" smtClean="0"/>
              <a:t>саморегуляции</a:t>
            </a:r>
            <a:r>
              <a:rPr lang="ru-RU" dirty="0" smtClean="0"/>
              <a:t> в двигательной сфере; становление ценностей здорового образа жизни, овладение его элементарными нормами и правилами (в питании, двигательном режиме, закаливании, при формировании полезных привычек и др.).</a:t>
            </a:r>
          </a:p>
          <a:p>
            <a:pPr algn="just">
              <a:buNone/>
            </a:pPr>
            <a:endParaRPr lang="ru-RU" dirty="0" smtClean="0"/>
          </a:p>
          <a:p>
            <a:endParaRPr lang="ru-RU" dirty="0"/>
          </a:p>
        </p:txBody>
      </p:sp>
      <p:sp>
        <p:nvSpPr>
          <p:cNvPr id="4" name="Номер слайда 3"/>
          <p:cNvSpPr>
            <a:spLocks noGrp="1"/>
          </p:cNvSpPr>
          <p:nvPr>
            <p:ph type="sldNum" sz="quarter" idx="15"/>
          </p:nvPr>
        </p:nvSpPr>
        <p:spPr/>
        <p:txBody>
          <a:bodyPr/>
          <a:lstStyle/>
          <a:p>
            <a:fld id="{2B1B84AB-6190-4DA5-96C5-22410CB6E1C6}" type="slidenum">
              <a:rPr lang="ru-RU" smtClean="0"/>
              <a:pPr/>
              <a:t>14</a:t>
            </a:fld>
            <a:endParaRPr lang="ru-RU"/>
          </a:p>
        </p:txBody>
      </p:sp>
      <p:pic>
        <p:nvPicPr>
          <p:cNvPr id="3074" name="Picture 2" descr="C:\Documents and Settings\Администратор\Рабочий стол\материалы из интернета\разное\анимашки\п.gif"/>
          <p:cNvPicPr>
            <a:picLocks noChangeAspect="1" noChangeArrowheads="1" noCrop="1"/>
          </p:cNvPicPr>
          <p:nvPr/>
        </p:nvPicPr>
        <p:blipFill>
          <a:blip r:embed="rId2" cstate="print"/>
          <a:srcRect/>
          <a:stretch>
            <a:fillRect/>
          </a:stretch>
        </p:blipFill>
        <p:spPr bwMode="auto">
          <a:xfrm>
            <a:off x="7452320" y="142853"/>
            <a:ext cx="1096390" cy="1125907"/>
          </a:xfrm>
          <a:prstGeom prst="rect">
            <a:avLst/>
          </a:prstGeom>
          <a:noFill/>
        </p:spPr>
      </p:pic>
    </p:spTree>
  </p:cSld>
  <p:clrMapOvr>
    <a:masterClrMapping/>
  </p:clrMapOvr>
  <p:transition spd="med">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8858280" cy="1082660"/>
          </a:xfrm>
        </p:spPr>
        <p:txBody>
          <a:bodyPr>
            <a:normAutofit fontScale="90000"/>
          </a:bodyPr>
          <a:lstStyle/>
          <a:p>
            <a:pPr algn="ctr"/>
            <a:r>
              <a:rPr lang="ru-RU" b="1" dirty="0" smtClean="0">
                <a:solidFill>
                  <a:schemeClr val="accent1">
                    <a:lumMod val="75000"/>
                  </a:schemeClr>
                </a:solidFill>
                <a:latin typeface="Times New Roman" pitchFamily="18" charset="0"/>
                <a:cs typeface="Times New Roman" pitchFamily="18" charset="0"/>
              </a:rPr>
              <a:t>ОБРАЗОВАТЕЛЬНАЯ ОБЛАСТЬ </a:t>
            </a:r>
            <a:br>
              <a:rPr lang="ru-RU" b="1" dirty="0" smtClean="0">
                <a:solidFill>
                  <a:schemeClr val="accent1">
                    <a:lumMod val="75000"/>
                  </a:schemeClr>
                </a:solidFill>
                <a:latin typeface="Times New Roman" pitchFamily="18" charset="0"/>
                <a:cs typeface="Times New Roman" pitchFamily="18" charset="0"/>
              </a:rPr>
            </a:br>
            <a:r>
              <a:rPr lang="ru-RU" b="1" dirty="0" smtClean="0">
                <a:solidFill>
                  <a:schemeClr val="accent1">
                    <a:lumMod val="75000"/>
                  </a:schemeClr>
                </a:solidFill>
                <a:latin typeface="Times New Roman" pitchFamily="18" charset="0"/>
                <a:cs typeface="Times New Roman" pitchFamily="18" charset="0"/>
              </a:rPr>
              <a:t>«СОЦИАЛЬНО-КОММУНИКАТИВНОЕ РАЗВИТИЕ»:</a:t>
            </a:r>
            <a:endParaRPr lang="ru-RU" dirty="0">
              <a:solidFill>
                <a:schemeClr val="accent1">
                  <a:lumMod val="75000"/>
                </a:schemeClr>
              </a:solidFill>
              <a:latin typeface="Times New Roman" pitchFamily="18" charset="0"/>
              <a:cs typeface="Times New Roman" pitchFamily="18" charset="0"/>
            </a:endParaRPr>
          </a:p>
        </p:txBody>
      </p:sp>
      <p:sp>
        <p:nvSpPr>
          <p:cNvPr id="3" name="Содержимое 2"/>
          <p:cNvSpPr>
            <a:spLocks noGrp="1"/>
          </p:cNvSpPr>
          <p:nvPr>
            <p:ph sz="quarter" idx="1"/>
          </p:nvPr>
        </p:nvSpPr>
        <p:spPr>
          <a:xfrm>
            <a:off x="457200" y="1428736"/>
            <a:ext cx="7901014" cy="5045216"/>
          </a:xfrm>
        </p:spPr>
        <p:txBody>
          <a:bodyPr>
            <a:noAutofit/>
          </a:bodyPr>
          <a:lstStyle/>
          <a:p>
            <a:pPr algn="just">
              <a:buNone/>
            </a:pPr>
            <a:r>
              <a:rPr lang="ru-RU" sz="1200" b="1" dirty="0" smtClean="0"/>
              <a:t>       </a:t>
            </a:r>
          </a:p>
          <a:p>
            <a:pPr algn="just">
              <a:buNone/>
            </a:pPr>
            <a:r>
              <a:rPr lang="ru-RU" sz="2000" b="1" dirty="0" smtClean="0">
                <a:latin typeface="Times New Roman" pitchFamily="18" charset="0"/>
                <a:cs typeface="Times New Roman" pitchFamily="18" charset="0"/>
              </a:rPr>
              <a:t>   направлено</a:t>
            </a:r>
            <a:r>
              <a:rPr lang="ru-RU" sz="2000" dirty="0" smtClean="0">
                <a:latin typeface="Times New Roman" pitchFamily="18" charset="0"/>
                <a:cs typeface="Times New Roman" pitchFamily="18" charset="0"/>
              </a:rPr>
              <a:t> на усвоение норм и ценностей, принятых в обществе, включая моральные и нравственные ценности; развитие общения и взаимодействия ребенка со взрослыми и сверстниками; становление самостоятельности, целенаправленности и </a:t>
            </a:r>
            <a:r>
              <a:rPr lang="ru-RU" sz="2000" dirty="0" err="1" smtClean="0">
                <a:latin typeface="Times New Roman" pitchFamily="18" charset="0"/>
                <a:cs typeface="Times New Roman" pitchFamily="18" charset="0"/>
              </a:rPr>
              <a:t>саморегуляции</a:t>
            </a:r>
            <a:r>
              <a:rPr lang="ru-RU" sz="2000" dirty="0" smtClean="0">
                <a:latin typeface="Times New Roman" pitchFamily="18" charset="0"/>
                <a:cs typeface="Times New Roman" pitchFamily="18" charset="0"/>
              </a:rPr>
              <a:t> собственных действий; развитие социального и эмоционального интеллекта, эмоциональной отзывчивости, сопереживания, формирование готовности к совместной деятельности со сверстниками, формирование уважительного отношения и чувства принадлежности к своей семье и к сообществу детей и взрослых в Организации; формирование позитивных установок к различным видам труда и творчества; формирование основ безопасного поведения в быту, социуме, природе.</a:t>
            </a:r>
          </a:p>
          <a:p>
            <a:pPr algn="just"/>
            <a:endParaRPr lang="ru-RU" sz="1200" dirty="0"/>
          </a:p>
        </p:txBody>
      </p:sp>
      <p:sp>
        <p:nvSpPr>
          <p:cNvPr id="4" name="Номер слайда 3"/>
          <p:cNvSpPr>
            <a:spLocks noGrp="1"/>
          </p:cNvSpPr>
          <p:nvPr>
            <p:ph type="sldNum" sz="quarter" idx="15"/>
          </p:nvPr>
        </p:nvSpPr>
        <p:spPr/>
        <p:txBody>
          <a:bodyPr/>
          <a:lstStyle/>
          <a:p>
            <a:fld id="{2B1B84AB-6190-4DA5-96C5-22410CB6E1C6}" type="slidenum">
              <a:rPr lang="ru-RU" smtClean="0"/>
              <a:pPr/>
              <a:t>15</a:t>
            </a:fld>
            <a:endParaRPr lang="ru-RU"/>
          </a:p>
        </p:txBody>
      </p:sp>
      <p:pic>
        <p:nvPicPr>
          <p:cNvPr id="5" name="Picture 3" descr="C:\Documents and Settings\Администратор\Рабочий стол\материалы из интернета\разное\анимашки\t8510.gif"/>
          <p:cNvPicPr>
            <a:picLocks noChangeAspect="1" noChangeArrowheads="1" noCrop="1"/>
          </p:cNvPicPr>
          <p:nvPr/>
        </p:nvPicPr>
        <p:blipFill>
          <a:blip r:embed="rId2" cstate="print"/>
          <a:srcRect/>
          <a:stretch>
            <a:fillRect/>
          </a:stretch>
        </p:blipFill>
        <p:spPr bwMode="auto">
          <a:xfrm>
            <a:off x="5857884" y="5143512"/>
            <a:ext cx="2065572" cy="1314455"/>
          </a:xfrm>
          <a:prstGeom prst="rect">
            <a:avLst/>
          </a:prstGeom>
          <a:noFill/>
        </p:spPr>
      </p:pic>
    </p:spTree>
  </p:cSld>
  <p:clrMapOvr>
    <a:masterClrMapping/>
  </p:clrMapOvr>
  <p:transition spd="med">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368412"/>
          </a:xfrm>
        </p:spPr>
        <p:txBody>
          <a:bodyPr>
            <a:normAutofit fontScale="90000"/>
          </a:bodyPr>
          <a:lstStyle/>
          <a:p>
            <a:pPr algn="ctr"/>
            <a:r>
              <a:rPr lang="ru-RU" b="1" dirty="0" smtClean="0">
                <a:solidFill>
                  <a:schemeClr val="accent1">
                    <a:lumMod val="75000"/>
                  </a:schemeClr>
                </a:solidFill>
              </a:rPr>
              <a:t>ОБРАЗОВАТЕЛЬНАЯ ОБЛАСТЬ «РЕЧЕВОЕ РАЗВИТИЕ»:</a:t>
            </a:r>
            <a:r>
              <a:rPr lang="ru-RU" dirty="0" smtClean="0"/>
              <a:t/>
            </a:r>
            <a:br>
              <a:rPr lang="ru-RU" dirty="0" smtClean="0"/>
            </a:br>
            <a:endParaRPr lang="ru-RU" dirty="0"/>
          </a:p>
        </p:txBody>
      </p:sp>
      <p:sp>
        <p:nvSpPr>
          <p:cNvPr id="3" name="Содержимое 2"/>
          <p:cNvSpPr>
            <a:spLocks noGrp="1"/>
          </p:cNvSpPr>
          <p:nvPr>
            <p:ph sz="quarter" idx="1"/>
          </p:nvPr>
        </p:nvSpPr>
        <p:spPr>
          <a:xfrm>
            <a:off x="457200" y="1988840"/>
            <a:ext cx="8115328" cy="4485112"/>
          </a:xfrm>
        </p:spPr>
        <p:txBody>
          <a:bodyPr>
            <a:noAutofit/>
          </a:bodyPr>
          <a:lstStyle/>
          <a:p>
            <a:pPr algn="just"/>
            <a:endParaRPr lang="ru-RU" sz="1200" dirty="0" smtClean="0"/>
          </a:p>
          <a:p>
            <a:pPr algn="just">
              <a:buNone/>
            </a:pPr>
            <a:r>
              <a:rPr lang="ru-RU" b="1" dirty="0" smtClean="0">
                <a:latin typeface="Times New Roman" pitchFamily="18" charset="0"/>
                <a:cs typeface="Times New Roman" pitchFamily="18" charset="0"/>
              </a:rPr>
              <a:t>    включает</a:t>
            </a:r>
            <a:r>
              <a:rPr lang="ru-RU" dirty="0" smtClean="0">
                <a:latin typeface="Times New Roman" pitchFamily="18" charset="0"/>
                <a:cs typeface="Times New Roman" pitchFamily="18" charset="0"/>
              </a:rPr>
              <a:t> владение речью как средством общения и культуры; обогащение активного словаря; развитие связной, грамматически правильной диалогической и монологической речи; развитие речевого творчества; развитие звуковой и интонационной культуры речи, фонематического слуха; знакомство с книжной культурой, детской литературой, понимание на слух текстов различных жанров детской литературы; формирование звуковой аналитико-синтетической активности как предпосылки обучения грамоте.</a:t>
            </a:r>
          </a:p>
          <a:p>
            <a:pPr algn="just"/>
            <a:endParaRPr lang="ru-RU" sz="1200" dirty="0"/>
          </a:p>
        </p:txBody>
      </p:sp>
      <p:sp>
        <p:nvSpPr>
          <p:cNvPr id="4" name="Номер слайда 3"/>
          <p:cNvSpPr>
            <a:spLocks noGrp="1"/>
          </p:cNvSpPr>
          <p:nvPr>
            <p:ph type="sldNum" sz="quarter" idx="15"/>
          </p:nvPr>
        </p:nvSpPr>
        <p:spPr/>
        <p:txBody>
          <a:bodyPr/>
          <a:lstStyle/>
          <a:p>
            <a:fld id="{2B1B84AB-6190-4DA5-96C5-22410CB6E1C6}" type="slidenum">
              <a:rPr lang="ru-RU" smtClean="0"/>
              <a:pPr/>
              <a:t>16</a:t>
            </a:fld>
            <a:endParaRPr lang="ru-RU"/>
          </a:p>
        </p:txBody>
      </p:sp>
      <p:pic>
        <p:nvPicPr>
          <p:cNvPr id="1026" name="Picture 2" descr="C:\Documents and Settings\Администратор\Рабочий стол\материалы из интернета\разное\анимашки\574a61436c4d46c39fe790e129042249.gif"/>
          <p:cNvPicPr>
            <a:picLocks noChangeAspect="1" noChangeArrowheads="1" noCrop="1"/>
          </p:cNvPicPr>
          <p:nvPr/>
        </p:nvPicPr>
        <p:blipFill>
          <a:blip r:embed="rId2" cstate="print"/>
          <a:srcRect/>
          <a:stretch>
            <a:fillRect/>
          </a:stretch>
        </p:blipFill>
        <p:spPr bwMode="auto">
          <a:xfrm>
            <a:off x="7286644" y="476672"/>
            <a:ext cx="1461820" cy="1440160"/>
          </a:xfrm>
          <a:prstGeom prst="rect">
            <a:avLst/>
          </a:prstGeom>
          <a:noFill/>
        </p:spPr>
      </p:pic>
    </p:spTree>
  </p:cSld>
  <p:clrMapOvr>
    <a:masterClrMapping/>
  </p:clrMapOvr>
  <p:transition spd="med">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smtClean="0">
                <a:solidFill>
                  <a:schemeClr val="accent1">
                    <a:lumMod val="75000"/>
                  </a:schemeClr>
                </a:solidFill>
                <a:latin typeface="Times New Roman" pitchFamily="18" charset="0"/>
                <a:cs typeface="Times New Roman" pitchFamily="18" charset="0"/>
              </a:rPr>
              <a:t>ОБРАЗОВАТЕЛЬНАЯ ОБЛАСТЬ «ПОЗНАВАТЕЛЬНОЕ РАЗВИТИЕ»:</a:t>
            </a:r>
            <a:endParaRPr lang="ru-RU" dirty="0">
              <a:solidFill>
                <a:schemeClr val="accent1">
                  <a:lumMod val="75000"/>
                </a:schemeClr>
              </a:solidFill>
              <a:latin typeface="Times New Roman" pitchFamily="18" charset="0"/>
              <a:cs typeface="Times New Roman" pitchFamily="18" charset="0"/>
            </a:endParaRPr>
          </a:p>
        </p:txBody>
      </p:sp>
      <p:sp>
        <p:nvSpPr>
          <p:cNvPr id="3" name="Содержимое 2"/>
          <p:cNvSpPr>
            <a:spLocks noGrp="1"/>
          </p:cNvSpPr>
          <p:nvPr>
            <p:ph sz="quarter" idx="1"/>
          </p:nvPr>
        </p:nvSpPr>
        <p:spPr>
          <a:xfrm>
            <a:off x="457200" y="1916832"/>
            <a:ext cx="8043890" cy="4557120"/>
          </a:xfrm>
        </p:spPr>
        <p:txBody>
          <a:bodyPr>
            <a:noAutofit/>
          </a:bodyPr>
          <a:lstStyle/>
          <a:p>
            <a:pPr algn="just">
              <a:buNone/>
            </a:pPr>
            <a:r>
              <a:rPr lang="ru-RU" sz="1200" b="1" dirty="0" smtClean="0"/>
              <a:t>       </a:t>
            </a:r>
            <a:r>
              <a:rPr lang="ru-RU" sz="2000" b="1" dirty="0" smtClean="0">
                <a:latin typeface="Times New Roman" pitchFamily="18" charset="0"/>
                <a:cs typeface="Times New Roman" pitchFamily="18" charset="0"/>
              </a:rPr>
              <a:t>предполагает </a:t>
            </a:r>
            <a:r>
              <a:rPr lang="ru-RU" sz="2000" dirty="0" smtClean="0">
                <a:latin typeface="Times New Roman" pitchFamily="18" charset="0"/>
                <a:cs typeface="Times New Roman" pitchFamily="18" charset="0"/>
              </a:rPr>
              <a:t>развитие интересов детей, любознательности и познавательной мотивации; формирование познавательных действий, становление сознания; развитие воображения и творческой активности; формирование первичных представлений о себе, других людях, объектах окружающего мира, о свойствах и отношениях объектов окружающего мира (форме, цвете, размере, материале, звучании, ритме, темпе, количестве, числе, части и целом, пространстве и времени, движении и покое, причинах и следствиях и др.), о малой родине и Отечестве, представлений о </a:t>
            </a:r>
            <a:r>
              <a:rPr lang="ru-RU" sz="2000" dirty="0" err="1" smtClean="0">
                <a:latin typeface="Times New Roman" pitchFamily="18" charset="0"/>
                <a:cs typeface="Times New Roman" pitchFamily="18" charset="0"/>
              </a:rPr>
              <a:t>социокультурных</a:t>
            </a:r>
            <a:r>
              <a:rPr lang="ru-RU" sz="2000" dirty="0" smtClean="0">
                <a:latin typeface="Times New Roman" pitchFamily="18" charset="0"/>
                <a:cs typeface="Times New Roman" pitchFamily="18" charset="0"/>
              </a:rPr>
              <a:t> ценностях нашего народа, об отечественных традициях и праздниках, о планете Земля как общем доме людей, об особенностях ее природы, многообразии стран и народов мира.</a:t>
            </a:r>
          </a:p>
          <a:p>
            <a:endParaRPr lang="ru-RU" sz="1200" dirty="0"/>
          </a:p>
        </p:txBody>
      </p:sp>
      <p:sp>
        <p:nvSpPr>
          <p:cNvPr id="4" name="Номер слайда 3"/>
          <p:cNvSpPr>
            <a:spLocks noGrp="1"/>
          </p:cNvSpPr>
          <p:nvPr>
            <p:ph type="sldNum" sz="quarter" idx="15"/>
          </p:nvPr>
        </p:nvSpPr>
        <p:spPr/>
        <p:txBody>
          <a:bodyPr/>
          <a:lstStyle/>
          <a:p>
            <a:fld id="{2B1B84AB-6190-4DA5-96C5-22410CB6E1C6}" type="slidenum">
              <a:rPr lang="ru-RU" smtClean="0"/>
              <a:pPr/>
              <a:t>17</a:t>
            </a:fld>
            <a:endParaRPr lang="ru-RU"/>
          </a:p>
        </p:txBody>
      </p:sp>
      <p:pic>
        <p:nvPicPr>
          <p:cNvPr id="2050" name="Picture 2" descr="C:\Documents and Settings\Администратор\Рабочий стол\материалы из интернета\разное\анимашки\0a70a813e6efd7a4ff1cccca73be74c6.gif"/>
          <p:cNvPicPr>
            <a:picLocks noChangeAspect="1" noChangeArrowheads="1" noCrop="1"/>
          </p:cNvPicPr>
          <p:nvPr/>
        </p:nvPicPr>
        <p:blipFill>
          <a:blip r:embed="rId2" cstate="print"/>
          <a:srcRect/>
          <a:stretch>
            <a:fillRect/>
          </a:stretch>
        </p:blipFill>
        <p:spPr bwMode="auto">
          <a:xfrm>
            <a:off x="7429520" y="285728"/>
            <a:ext cx="1285878" cy="1631104"/>
          </a:xfrm>
          <a:prstGeom prst="rect">
            <a:avLst/>
          </a:prstGeom>
          <a:noFill/>
        </p:spPr>
      </p:pic>
    </p:spTree>
  </p:cSld>
  <p:clrMapOvr>
    <a:masterClrMapping/>
  </p:clrMapOvr>
  <p:transition spd="med">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8929718" cy="1143000"/>
          </a:xfrm>
        </p:spPr>
        <p:txBody>
          <a:bodyPr>
            <a:normAutofit fontScale="90000"/>
          </a:bodyPr>
          <a:lstStyle/>
          <a:p>
            <a:pPr algn="ctr"/>
            <a:r>
              <a:rPr lang="ru-RU" b="1" dirty="0" smtClean="0">
                <a:solidFill>
                  <a:schemeClr val="accent1">
                    <a:lumMod val="75000"/>
                  </a:schemeClr>
                </a:solidFill>
                <a:latin typeface="Times New Roman" pitchFamily="18" charset="0"/>
                <a:cs typeface="Times New Roman" pitchFamily="18" charset="0"/>
              </a:rPr>
              <a:t>ОБРАЗОВАТЕЛЬНАЯ ОБЛАСТЬ </a:t>
            </a:r>
            <a:br>
              <a:rPr lang="ru-RU" b="1" dirty="0" smtClean="0">
                <a:solidFill>
                  <a:schemeClr val="accent1">
                    <a:lumMod val="75000"/>
                  </a:schemeClr>
                </a:solidFill>
                <a:latin typeface="Times New Roman" pitchFamily="18" charset="0"/>
                <a:cs typeface="Times New Roman" pitchFamily="18" charset="0"/>
              </a:rPr>
            </a:br>
            <a:r>
              <a:rPr lang="ru-RU" b="1" dirty="0" smtClean="0">
                <a:solidFill>
                  <a:schemeClr val="accent1">
                    <a:lumMod val="75000"/>
                  </a:schemeClr>
                </a:solidFill>
                <a:latin typeface="Times New Roman" pitchFamily="18" charset="0"/>
                <a:cs typeface="Times New Roman" pitchFamily="18" charset="0"/>
              </a:rPr>
              <a:t>«ХУДОЖЕСТВЕННО-ЭСТЕТИЧЕСКОЕ РАЗВИТИЕ»:</a:t>
            </a:r>
            <a:endParaRPr lang="ru-RU" dirty="0">
              <a:solidFill>
                <a:schemeClr val="accent1">
                  <a:lumMod val="75000"/>
                </a:schemeClr>
              </a:solidFill>
              <a:latin typeface="Times New Roman" pitchFamily="18" charset="0"/>
              <a:cs typeface="Times New Roman" pitchFamily="18" charset="0"/>
            </a:endParaRPr>
          </a:p>
        </p:txBody>
      </p:sp>
      <p:sp>
        <p:nvSpPr>
          <p:cNvPr id="3" name="Содержимое 2"/>
          <p:cNvSpPr>
            <a:spLocks noGrp="1"/>
          </p:cNvSpPr>
          <p:nvPr>
            <p:ph sz="quarter" idx="1"/>
          </p:nvPr>
        </p:nvSpPr>
        <p:spPr>
          <a:xfrm>
            <a:off x="457200" y="1772816"/>
            <a:ext cx="8115328" cy="4701136"/>
          </a:xfrm>
        </p:spPr>
        <p:txBody>
          <a:bodyPr>
            <a:noAutofit/>
          </a:bodyPr>
          <a:lstStyle/>
          <a:p>
            <a:pPr algn="just">
              <a:buNone/>
            </a:pPr>
            <a:r>
              <a:rPr lang="ru-RU" sz="2000" b="1" dirty="0" smtClean="0"/>
              <a:t>        </a:t>
            </a:r>
            <a:r>
              <a:rPr lang="ru-RU" sz="2000" b="1" dirty="0" smtClean="0">
                <a:latin typeface="Times New Roman" pitchFamily="18" charset="0"/>
                <a:cs typeface="Times New Roman" pitchFamily="18" charset="0"/>
              </a:rPr>
              <a:t>предполагает</a:t>
            </a:r>
            <a:r>
              <a:rPr lang="ru-RU" sz="2000" dirty="0" smtClean="0">
                <a:latin typeface="Times New Roman" pitchFamily="18" charset="0"/>
                <a:cs typeface="Times New Roman" pitchFamily="18" charset="0"/>
              </a:rPr>
              <a:t> развитие предпосылок ценностно-смыслового восприятия и понимания произведений искусства (словесного, музыкального, изобразительного), мира природы; становление эстетического отношения к окружающему миру; формирование элементарных представлений о видах искусства; восприятие музыки, художественной литературы, фольклора; стимулирование сопереживания персонажам художественных произведений; реализацию самостоятельной творческой деятельности детей (изобразительной, конструктивно-модельной, музыкальной и др.).</a:t>
            </a:r>
            <a:endParaRPr lang="ru-RU" sz="2000" dirty="0">
              <a:latin typeface="Times New Roman" pitchFamily="18" charset="0"/>
              <a:cs typeface="Times New Roman" pitchFamily="18" charset="0"/>
            </a:endParaRPr>
          </a:p>
        </p:txBody>
      </p:sp>
      <p:sp>
        <p:nvSpPr>
          <p:cNvPr id="4" name="Номер слайда 3"/>
          <p:cNvSpPr>
            <a:spLocks noGrp="1"/>
          </p:cNvSpPr>
          <p:nvPr>
            <p:ph type="sldNum" sz="quarter" idx="15"/>
          </p:nvPr>
        </p:nvSpPr>
        <p:spPr/>
        <p:txBody>
          <a:bodyPr/>
          <a:lstStyle/>
          <a:p>
            <a:fld id="{2B1B84AB-6190-4DA5-96C5-22410CB6E1C6}" type="slidenum">
              <a:rPr lang="ru-RU" smtClean="0"/>
              <a:pPr/>
              <a:t>18</a:t>
            </a:fld>
            <a:endParaRPr lang="ru-RU"/>
          </a:p>
        </p:txBody>
      </p:sp>
      <p:pic>
        <p:nvPicPr>
          <p:cNvPr id="4099" name="Picture 3" descr="C:\Documents and Settings\Администратор\Рабочий стол\материалы из интернета\разное\анимашки\b361b7018a1d01b9f42104e7c99c4a9b.gif"/>
          <p:cNvPicPr>
            <a:picLocks noChangeAspect="1" noChangeArrowheads="1" noCrop="1"/>
          </p:cNvPicPr>
          <p:nvPr/>
        </p:nvPicPr>
        <p:blipFill>
          <a:blip r:embed="rId2" cstate="print"/>
          <a:srcRect/>
          <a:stretch>
            <a:fillRect/>
          </a:stretch>
        </p:blipFill>
        <p:spPr bwMode="auto">
          <a:xfrm>
            <a:off x="6858016" y="5214950"/>
            <a:ext cx="1071570" cy="1176113"/>
          </a:xfrm>
          <a:prstGeom prst="rect">
            <a:avLst/>
          </a:prstGeom>
          <a:noFill/>
        </p:spPr>
      </p:pic>
    </p:spTree>
  </p:cSld>
  <p:clrMapOvr>
    <a:masterClrMapping/>
  </p:clrMapOvr>
  <p:transition spd="med">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785786" y="428604"/>
            <a:ext cx="7139014" cy="1143008"/>
          </a:xfrm>
        </p:spPr>
        <p:txBody>
          <a:bodyPr>
            <a:normAutofit/>
          </a:bodyPr>
          <a:lstStyle/>
          <a:p>
            <a:pPr algn="ctr"/>
            <a:r>
              <a:rPr lang="ru-RU" altLang="ru-RU" sz="2800" b="1" dirty="0" smtClean="0">
                <a:solidFill>
                  <a:srgbClr val="002060"/>
                </a:solidFill>
              </a:rPr>
              <a:t>Направления взаимодействия с семьями воспитанников:</a:t>
            </a:r>
            <a:endParaRPr lang="en-US" altLang="ru-RU" sz="2800" dirty="0">
              <a:solidFill>
                <a:srgbClr val="002060"/>
              </a:solidFill>
            </a:endParaRPr>
          </a:p>
        </p:txBody>
      </p:sp>
      <p:sp>
        <p:nvSpPr>
          <p:cNvPr id="8208" name="AutoShape 16"/>
          <p:cNvSpPr>
            <a:spLocks noChangeArrowheads="1"/>
          </p:cNvSpPr>
          <p:nvPr/>
        </p:nvSpPr>
        <p:spPr bwMode="blackGray">
          <a:xfrm rot="16200000" flipH="1" flipV="1">
            <a:off x="3700251" y="1507848"/>
            <a:ext cx="657763" cy="755650"/>
          </a:xfrm>
          <a:prstGeom prst="rightArrow">
            <a:avLst>
              <a:gd name="adj1" fmla="val 46509"/>
              <a:gd name="adj2" fmla="val 42052"/>
            </a:avLst>
          </a:prstGeom>
          <a:gradFill rotWithShape="1">
            <a:gsLst>
              <a:gs pos="0">
                <a:schemeClr val="accent2">
                  <a:gamma/>
                  <a:tint val="0"/>
                  <a:invGamma/>
                  <a:alpha val="0"/>
                </a:schemeClr>
              </a:gs>
              <a:gs pos="100000">
                <a:schemeClr val="accent2"/>
              </a:gs>
            </a:gsLst>
            <a:lin ang="0" scaled="1"/>
          </a:gra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grpSp>
        <p:nvGrpSpPr>
          <p:cNvPr id="2" name="Group 21"/>
          <p:cNvGrpSpPr>
            <a:grpSpLocks/>
          </p:cNvGrpSpPr>
          <p:nvPr/>
        </p:nvGrpSpPr>
        <p:grpSpPr bwMode="auto">
          <a:xfrm>
            <a:off x="1251723" y="5745463"/>
            <a:ext cx="168275" cy="168275"/>
            <a:chOff x="2928" y="2208"/>
            <a:chExt cx="262" cy="262"/>
          </a:xfrm>
        </p:grpSpPr>
        <p:sp>
          <p:nvSpPr>
            <p:cNvPr id="8214" name="Oval 22"/>
            <p:cNvSpPr>
              <a:spLocks noChangeArrowheads="1"/>
            </p:cNvSpPr>
            <p:nvPr/>
          </p:nvSpPr>
          <p:spPr bwMode="gray">
            <a:xfrm>
              <a:off x="2928" y="2208"/>
              <a:ext cx="262" cy="262"/>
            </a:xfrm>
            <a:prstGeom prst="ellipse">
              <a:avLst/>
            </a:prstGeom>
            <a:gradFill rotWithShape="1">
              <a:gsLst>
                <a:gs pos="0">
                  <a:srgbClr val="223864">
                    <a:gamma/>
                    <a:tint val="28627"/>
                    <a:invGamma/>
                  </a:srgbClr>
                </a:gs>
                <a:gs pos="100000">
                  <a:srgbClr val="223864"/>
                </a:gs>
              </a:gsLst>
              <a:lin ang="2700000" scaled="1"/>
            </a:gradFill>
            <a:ln w="12700">
              <a:solidFill>
                <a:srgbClr val="F8F8F8"/>
              </a:solidFill>
              <a:round/>
              <a:headEnd/>
              <a:tailEnd/>
            </a:ln>
            <a:effectLst>
              <a:outerShdw dist="35921" dir="2700000" algn="ctr" rotWithShape="0">
                <a:srgbClr val="1C1C1C">
                  <a:alpha val="50000"/>
                </a:srgbClr>
              </a:outerShdw>
            </a:effectLst>
          </p:spPr>
          <p:txBody>
            <a:bodyPr wrap="none" anchor="ctr"/>
            <a:lstStyle/>
            <a:p>
              <a:endParaRPr lang="ru-RU"/>
            </a:p>
          </p:txBody>
        </p:sp>
        <p:sp>
          <p:nvSpPr>
            <p:cNvPr id="8215" name="Oval 23"/>
            <p:cNvSpPr>
              <a:spLocks noChangeArrowheads="1"/>
            </p:cNvSpPr>
            <p:nvPr/>
          </p:nvSpPr>
          <p:spPr bwMode="gray">
            <a:xfrm>
              <a:off x="2949" y="2230"/>
              <a:ext cx="218" cy="218"/>
            </a:xfrm>
            <a:prstGeom prst="ellipse">
              <a:avLst/>
            </a:prstGeom>
            <a:gradFill rotWithShape="1">
              <a:gsLst>
                <a:gs pos="0">
                  <a:schemeClr val="accent1"/>
                </a:gs>
                <a:gs pos="100000">
                  <a:schemeClr val="accent1">
                    <a:gamma/>
                    <a:tint val="63529"/>
                    <a:invGamma/>
                  </a:schemeClr>
                </a:gs>
              </a:gsLst>
              <a:lin ang="2700000" scaled="1"/>
            </a:gradFill>
            <a:ln>
              <a:noFill/>
            </a:ln>
            <a:effectLst/>
            <a:extLst>
              <a:ext uri="{91240B29-F687-4F45-9708-019B960494DF}">
                <a14:hiddenLine xmlns:a14="http://schemas.microsoft.com/office/drawing/2010/main" xmlns="" w="12700">
                  <a:solidFill>
                    <a:srgbClr val="DDDDDD"/>
                  </a:solidFill>
                  <a:round/>
                  <a:headEnd/>
                  <a:tailEnd/>
                </a14:hiddenLine>
              </a:ext>
              <a:ext uri="{AF507438-7753-43E0-B8FC-AC1667EBCBE1}">
                <a14:hiddenEffects xmlns:a14="http://schemas.microsoft.com/office/drawing/2010/main" xmlns="">
                  <a:effectLst>
                    <a:outerShdw dist="17961" dir="2700000" algn="ctr" rotWithShape="0">
                      <a:srgbClr val="000000">
                        <a:alpha val="50000"/>
                      </a:srgbClr>
                    </a:outerShdw>
                  </a:effectLst>
                </a14:hiddenEffects>
              </a:ext>
            </a:extLst>
          </p:spPr>
          <p:txBody>
            <a:bodyPr wrap="none" anchor="ctr"/>
            <a:lstStyle/>
            <a:p>
              <a:endParaRPr lang="ru-RU"/>
            </a:p>
          </p:txBody>
        </p:sp>
      </p:grpSp>
      <p:sp>
        <p:nvSpPr>
          <p:cNvPr id="8220" name="AutoShape 28"/>
          <p:cNvSpPr>
            <a:spLocks noChangeArrowheads="1"/>
          </p:cNvSpPr>
          <p:nvPr/>
        </p:nvSpPr>
        <p:spPr bwMode="gray">
          <a:xfrm>
            <a:off x="428596" y="2214554"/>
            <a:ext cx="7929618" cy="1571636"/>
          </a:xfrm>
          <a:prstGeom prst="roundRect">
            <a:avLst>
              <a:gd name="adj" fmla="val 50000"/>
            </a:avLst>
          </a:prstGeom>
          <a:solidFill>
            <a:schemeClr val="accent2">
              <a:alpha val="50000"/>
            </a:schemeClr>
          </a:solidFill>
          <a:ln>
            <a:noFill/>
          </a:ln>
          <a:effectLst/>
          <a:extLst>
            <a:ext uri="{91240B29-F687-4F45-9708-019B960494DF}">
              <a14:hiddenLine xmlns:a14="http://schemas.microsoft.com/office/drawing/2010/main" xmlns="" w="57150" algn="ctr">
                <a:solidFill>
                  <a:srgbClr val="C68AD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8223" name="Rectangle 31"/>
          <p:cNvSpPr>
            <a:spLocks noChangeArrowheads="1"/>
          </p:cNvSpPr>
          <p:nvPr/>
        </p:nvSpPr>
        <p:spPr bwMode="gray">
          <a:xfrm>
            <a:off x="714348" y="2285992"/>
            <a:ext cx="7572428" cy="1338828"/>
          </a:xfrm>
          <a:prstGeom prst="rect">
            <a:avLst/>
          </a:prstGeom>
          <a:noFill/>
          <a:ln>
            <a:noFill/>
          </a:ln>
          <a:effectLst/>
          <a:extLst>
            <a:ext uri="{909E8E84-426E-40DD-AFC4-6F175D3DCCD1}">
              <a14:hiddenFill xmlns:a14="http://schemas.microsoft.com/office/drawing/2010/main" xmlns="">
                <a:gradFill rotWithShape="1">
                  <a:gsLst>
                    <a:gs pos="0">
                      <a:schemeClr val="accent1"/>
                    </a:gs>
                    <a:gs pos="50000">
                      <a:schemeClr val="bg1"/>
                    </a:gs>
                    <a:gs pos="100000">
                      <a:schemeClr val="accent1"/>
                    </a:gs>
                  </a:gsLst>
                  <a:lin ang="5400000" scaled="1"/>
                </a:gra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lnSpc>
                <a:spcPct val="90000"/>
              </a:lnSpc>
            </a:pPr>
            <a:r>
              <a:rPr lang="ru-RU" altLang="ru-RU" sz="2400" b="1" dirty="0" smtClean="0">
                <a:solidFill>
                  <a:srgbClr val="002060"/>
                </a:solidFill>
                <a:cs typeface="Arial" charset="0"/>
              </a:rPr>
              <a:t>ВЗАИМОПОЗНАНИЕ И ВЗАИМОИНФОРМИРОВАНИЕ </a:t>
            </a:r>
          </a:p>
          <a:p>
            <a:pPr algn="ctr">
              <a:lnSpc>
                <a:spcPct val="90000"/>
              </a:lnSpc>
            </a:pPr>
            <a:r>
              <a:rPr lang="ru-RU" altLang="ru-RU" sz="1400" b="1" dirty="0" smtClean="0">
                <a:solidFill>
                  <a:srgbClr val="002060"/>
                </a:solidFill>
                <a:cs typeface="Arial" charset="0"/>
              </a:rPr>
              <a:t>(</a:t>
            </a:r>
            <a:r>
              <a:rPr lang="ru-RU" sz="1400" dirty="0" smtClean="0"/>
              <a:t>беседы, консультации, буклеты, памятки, папки-передвижки, анкетирование, посещение семей на дому, сбор сведений о семье, проведение Дней открытых дверей, информирование через сайт ДОУ)</a:t>
            </a:r>
            <a:endParaRPr lang="en-US" altLang="ru-RU" sz="1400" b="1" dirty="0">
              <a:solidFill>
                <a:srgbClr val="002060"/>
              </a:solidFill>
              <a:cs typeface="Arial" charset="0"/>
            </a:endParaRPr>
          </a:p>
        </p:txBody>
      </p:sp>
      <p:sp>
        <p:nvSpPr>
          <p:cNvPr id="8226" name="AutoShape 34"/>
          <p:cNvSpPr>
            <a:spLocks noChangeArrowheads="1"/>
          </p:cNvSpPr>
          <p:nvPr/>
        </p:nvSpPr>
        <p:spPr bwMode="blackGray">
          <a:xfrm rot="16200000" flipV="1">
            <a:off x="4434747" y="1446850"/>
            <a:ext cx="636883" cy="755650"/>
          </a:xfrm>
          <a:prstGeom prst="rightArrow">
            <a:avLst>
              <a:gd name="adj1" fmla="val 46509"/>
              <a:gd name="adj2" fmla="val 42098"/>
            </a:avLst>
          </a:prstGeom>
          <a:gradFill rotWithShape="1">
            <a:gsLst>
              <a:gs pos="0">
                <a:schemeClr val="accent1">
                  <a:gamma/>
                  <a:tint val="0"/>
                  <a:invGamma/>
                  <a:alpha val="0"/>
                </a:schemeClr>
              </a:gs>
              <a:gs pos="100000">
                <a:schemeClr val="accent1"/>
              </a:gs>
            </a:gsLst>
            <a:lin ang="0" scaled="1"/>
          </a:gra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40" name="AutoShape 28"/>
          <p:cNvSpPr>
            <a:spLocks noChangeArrowheads="1"/>
          </p:cNvSpPr>
          <p:nvPr/>
        </p:nvSpPr>
        <p:spPr bwMode="gray">
          <a:xfrm>
            <a:off x="428596" y="3857628"/>
            <a:ext cx="7929618" cy="1357322"/>
          </a:xfrm>
          <a:prstGeom prst="roundRect">
            <a:avLst>
              <a:gd name="adj" fmla="val 50000"/>
            </a:avLst>
          </a:prstGeom>
          <a:solidFill>
            <a:schemeClr val="accent2">
              <a:alpha val="50000"/>
            </a:schemeClr>
          </a:solidFill>
          <a:ln>
            <a:noFill/>
          </a:ln>
          <a:effectLst/>
          <a:extLst>
            <a:ext uri="{91240B29-F687-4F45-9708-019B960494DF}">
              <a14:hiddenLine xmlns:a14="http://schemas.microsoft.com/office/drawing/2010/main" xmlns="" w="57150" algn="ctr">
                <a:solidFill>
                  <a:srgbClr val="C68AD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41" name="AutoShape 28"/>
          <p:cNvSpPr>
            <a:spLocks noChangeArrowheads="1"/>
          </p:cNvSpPr>
          <p:nvPr/>
        </p:nvSpPr>
        <p:spPr bwMode="gray">
          <a:xfrm>
            <a:off x="428596" y="5373216"/>
            <a:ext cx="7929618" cy="1341932"/>
          </a:xfrm>
          <a:prstGeom prst="roundRect">
            <a:avLst>
              <a:gd name="adj" fmla="val 50000"/>
            </a:avLst>
          </a:prstGeom>
          <a:solidFill>
            <a:schemeClr val="accent2">
              <a:alpha val="50000"/>
            </a:schemeClr>
          </a:solidFill>
          <a:ln>
            <a:noFill/>
          </a:ln>
          <a:effectLst/>
          <a:extLst>
            <a:ext uri="{91240B29-F687-4F45-9708-019B960494DF}">
              <a14:hiddenLine xmlns:a14="http://schemas.microsoft.com/office/drawing/2010/main" xmlns="" w="57150" algn="ctr">
                <a:solidFill>
                  <a:srgbClr val="C68AD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42" name="Rectangle 31"/>
          <p:cNvSpPr>
            <a:spLocks noChangeArrowheads="1"/>
          </p:cNvSpPr>
          <p:nvPr/>
        </p:nvSpPr>
        <p:spPr bwMode="gray">
          <a:xfrm>
            <a:off x="1214414" y="3929066"/>
            <a:ext cx="6634339" cy="1144929"/>
          </a:xfrm>
          <a:prstGeom prst="rect">
            <a:avLst/>
          </a:prstGeom>
          <a:noFill/>
          <a:ln>
            <a:noFill/>
          </a:ln>
          <a:effectLst/>
          <a:extLst>
            <a:ext uri="{909E8E84-426E-40DD-AFC4-6F175D3DCCD1}">
              <a14:hiddenFill xmlns:a14="http://schemas.microsoft.com/office/drawing/2010/main" xmlns="">
                <a:gradFill rotWithShape="1">
                  <a:gsLst>
                    <a:gs pos="0">
                      <a:schemeClr val="accent1"/>
                    </a:gs>
                    <a:gs pos="50000">
                      <a:schemeClr val="bg1"/>
                    </a:gs>
                    <a:gs pos="100000">
                      <a:schemeClr val="accent1"/>
                    </a:gs>
                  </a:gsLst>
                  <a:lin ang="5400000" scaled="1"/>
                </a:gra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lnSpc>
                <a:spcPct val="90000"/>
              </a:lnSpc>
            </a:pPr>
            <a:r>
              <a:rPr lang="ru-RU" altLang="ru-RU" sz="2400" b="1" dirty="0" smtClean="0">
                <a:solidFill>
                  <a:srgbClr val="002060"/>
                </a:solidFill>
                <a:cs typeface="Arial" charset="0"/>
              </a:rPr>
              <a:t>НЕПРЕРЫВНОЕ ОБРАЗОВАНИЕ ВОСПИТЫВАЮЩИХ ВЗРОСЛЫХ</a:t>
            </a:r>
          </a:p>
          <a:p>
            <a:pPr algn="ctr">
              <a:lnSpc>
                <a:spcPct val="90000"/>
              </a:lnSpc>
            </a:pPr>
            <a:r>
              <a:rPr lang="ru-RU" sz="1400" dirty="0" smtClean="0"/>
              <a:t>(родительские собрания, семинары-практикумы, тренинги, </a:t>
            </a:r>
          </a:p>
          <a:p>
            <a:pPr algn="ctr">
              <a:lnSpc>
                <a:spcPct val="90000"/>
              </a:lnSpc>
            </a:pPr>
            <a:r>
              <a:rPr lang="ru-RU" sz="1400" dirty="0" smtClean="0"/>
              <a:t>мастер-классы, круглые столы)</a:t>
            </a:r>
            <a:endParaRPr lang="en-US" altLang="ru-RU" sz="1400" b="1" dirty="0">
              <a:solidFill>
                <a:srgbClr val="002060"/>
              </a:solidFill>
              <a:cs typeface="Arial" charset="0"/>
            </a:endParaRPr>
          </a:p>
        </p:txBody>
      </p:sp>
      <p:sp>
        <p:nvSpPr>
          <p:cNvPr id="43" name="Rectangle 31"/>
          <p:cNvSpPr>
            <a:spLocks noChangeArrowheads="1"/>
          </p:cNvSpPr>
          <p:nvPr/>
        </p:nvSpPr>
        <p:spPr bwMode="gray">
          <a:xfrm>
            <a:off x="1000100" y="5451036"/>
            <a:ext cx="7143800" cy="1144929"/>
          </a:xfrm>
          <a:prstGeom prst="rect">
            <a:avLst/>
          </a:prstGeom>
          <a:noFill/>
          <a:ln>
            <a:noFill/>
          </a:ln>
          <a:effectLst/>
          <a:extLst>
            <a:ext uri="{909E8E84-426E-40DD-AFC4-6F175D3DCCD1}">
              <a14:hiddenFill xmlns:a14="http://schemas.microsoft.com/office/drawing/2010/main" xmlns="">
                <a:gradFill rotWithShape="1">
                  <a:gsLst>
                    <a:gs pos="0">
                      <a:schemeClr val="accent1"/>
                    </a:gs>
                    <a:gs pos="50000">
                      <a:schemeClr val="bg1"/>
                    </a:gs>
                    <a:gs pos="100000">
                      <a:schemeClr val="accent1"/>
                    </a:gs>
                  </a:gsLst>
                  <a:lin ang="5400000" scaled="1"/>
                </a:gra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lnSpc>
                <a:spcPct val="90000"/>
              </a:lnSpc>
            </a:pPr>
            <a:r>
              <a:rPr lang="ru-RU" altLang="ru-RU" sz="2400" b="1" dirty="0" smtClean="0">
                <a:solidFill>
                  <a:srgbClr val="002060"/>
                </a:solidFill>
                <a:cs typeface="Arial" charset="0"/>
              </a:rPr>
              <a:t>СОВМЕСТНАЯ ДЕЯТЕЛЬНОСТЬ </a:t>
            </a:r>
          </a:p>
          <a:p>
            <a:pPr algn="ctr">
              <a:lnSpc>
                <a:spcPct val="90000"/>
              </a:lnSpc>
            </a:pPr>
            <a:r>
              <a:rPr lang="ru-RU" altLang="ru-RU" sz="2400" b="1" dirty="0" smtClean="0">
                <a:solidFill>
                  <a:srgbClr val="002060"/>
                </a:solidFill>
                <a:cs typeface="Arial" charset="0"/>
              </a:rPr>
              <a:t>ПЕДАГОГОВ, РОДИТЕЛЕЙ, ДЕТЕЙ</a:t>
            </a:r>
          </a:p>
          <a:p>
            <a:pPr algn="ctr">
              <a:lnSpc>
                <a:spcPct val="90000"/>
              </a:lnSpc>
            </a:pPr>
            <a:r>
              <a:rPr lang="ru-RU" sz="1400" dirty="0" smtClean="0"/>
              <a:t>(участие в проектной деятельности, праздники, фестивали, совместные походы и экскурсии, выставки, совместное участие в конкурсах)</a:t>
            </a:r>
            <a:endParaRPr lang="en-US" altLang="ru-RU" sz="1400" b="1" dirty="0">
              <a:solidFill>
                <a:srgbClr val="002060"/>
              </a:solidFill>
              <a:cs typeface="Arial" charset="0"/>
            </a:endParaRPr>
          </a:p>
        </p:txBody>
      </p:sp>
      <p:grpSp>
        <p:nvGrpSpPr>
          <p:cNvPr id="3" name="Group 21"/>
          <p:cNvGrpSpPr>
            <a:grpSpLocks/>
          </p:cNvGrpSpPr>
          <p:nvPr/>
        </p:nvGrpSpPr>
        <p:grpSpPr bwMode="auto">
          <a:xfrm>
            <a:off x="1256989" y="4389227"/>
            <a:ext cx="168275" cy="168275"/>
            <a:chOff x="2928" y="2208"/>
            <a:chExt cx="262" cy="262"/>
          </a:xfrm>
        </p:grpSpPr>
        <p:sp>
          <p:nvSpPr>
            <p:cNvPr id="45" name="Oval 22"/>
            <p:cNvSpPr>
              <a:spLocks noChangeArrowheads="1"/>
            </p:cNvSpPr>
            <p:nvPr/>
          </p:nvSpPr>
          <p:spPr bwMode="gray">
            <a:xfrm>
              <a:off x="2928" y="2208"/>
              <a:ext cx="262" cy="262"/>
            </a:xfrm>
            <a:prstGeom prst="ellipse">
              <a:avLst/>
            </a:prstGeom>
            <a:gradFill rotWithShape="1">
              <a:gsLst>
                <a:gs pos="0">
                  <a:srgbClr val="223864">
                    <a:gamma/>
                    <a:tint val="28627"/>
                    <a:invGamma/>
                  </a:srgbClr>
                </a:gs>
                <a:gs pos="100000">
                  <a:srgbClr val="223864"/>
                </a:gs>
              </a:gsLst>
              <a:lin ang="2700000" scaled="1"/>
            </a:gradFill>
            <a:ln w="12700">
              <a:solidFill>
                <a:srgbClr val="F8F8F8"/>
              </a:solidFill>
              <a:round/>
              <a:headEnd/>
              <a:tailEnd/>
            </a:ln>
            <a:effectLst>
              <a:outerShdw dist="35921" dir="2700000" algn="ctr" rotWithShape="0">
                <a:srgbClr val="1C1C1C">
                  <a:alpha val="50000"/>
                </a:srgbClr>
              </a:outerShdw>
            </a:effectLst>
          </p:spPr>
          <p:txBody>
            <a:bodyPr wrap="none" anchor="ctr"/>
            <a:lstStyle/>
            <a:p>
              <a:endParaRPr lang="ru-RU"/>
            </a:p>
          </p:txBody>
        </p:sp>
        <p:sp>
          <p:nvSpPr>
            <p:cNvPr id="46" name="Oval 23"/>
            <p:cNvSpPr>
              <a:spLocks noChangeArrowheads="1"/>
            </p:cNvSpPr>
            <p:nvPr/>
          </p:nvSpPr>
          <p:spPr bwMode="gray">
            <a:xfrm>
              <a:off x="2949" y="2230"/>
              <a:ext cx="218" cy="218"/>
            </a:xfrm>
            <a:prstGeom prst="ellipse">
              <a:avLst/>
            </a:prstGeom>
            <a:gradFill rotWithShape="1">
              <a:gsLst>
                <a:gs pos="0">
                  <a:schemeClr val="accent1"/>
                </a:gs>
                <a:gs pos="100000">
                  <a:schemeClr val="accent1">
                    <a:gamma/>
                    <a:tint val="63529"/>
                    <a:invGamma/>
                  </a:schemeClr>
                </a:gs>
              </a:gsLst>
              <a:lin ang="2700000" scaled="1"/>
            </a:gradFill>
            <a:ln>
              <a:noFill/>
            </a:ln>
            <a:effectLst/>
            <a:extLst>
              <a:ext uri="{91240B29-F687-4F45-9708-019B960494DF}">
                <a14:hiddenLine xmlns:a14="http://schemas.microsoft.com/office/drawing/2010/main" xmlns="" w="12700">
                  <a:solidFill>
                    <a:srgbClr val="DDDDDD"/>
                  </a:solidFill>
                  <a:round/>
                  <a:headEnd/>
                  <a:tailEnd/>
                </a14:hiddenLine>
              </a:ext>
              <a:ext uri="{AF507438-7753-43E0-B8FC-AC1667EBCBE1}">
                <a14:hiddenEffects xmlns:a14="http://schemas.microsoft.com/office/drawing/2010/main" xmlns="">
                  <a:effectLst>
                    <a:outerShdw dist="17961" dir="2700000" algn="ctr" rotWithShape="0">
                      <a:srgbClr val="000000">
                        <a:alpha val="50000"/>
                      </a:srgbClr>
                    </a:outerShdw>
                  </a:effectLst>
                </a14:hiddenEffects>
              </a:ext>
            </a:extLst>
          </p:spPr>
          <p:txBody>
            <a:bodyPr wrap="none" anchor="ctr"/>
            <a:lstStyle/>
            <a:p>
              <a:endParaRPr lang="ru-RU"/>
            </a:p>
          </p:txBody>
        </p:sp>
      </p:grpSp>
      <p:grpSp>
        <p:nvGrpSpPr>
          <p:cNvPr id="4" name="Group 21"/>
          <p:cNvGrpSpPr>
            <a:grpSpLocks/>
          </p:cNvGrpSpPr>
          <p:nvPr/>
        </p:nvGrpSpPr>
        <p:grpSpPr bwMode="auto">
          <a:xfrm>
            <a:off x="1187624" y="2827281"/>
            <a:ext cx="168275" cy="168275"/>
            <a:chOff x="2928" y="2208"/>
            <a:chExt cx="262" cy="262"/>
          </a:xfrm>
        </p:grpSpPr>
        <p:sp>
          <p:nvSpPr>
            <p:cNvPr id="48" name="Oval 22"/>
            <p:cNvSpPr>
              <a:spLocks noChangeArrowheads="1"/>
            </p:cNvSpPr>
            <p:nvPr/>
          </p:nvSpPr>
          <p:spPr bwMode="gray">
            <a:xfrm>
              <a:off x="2928" y="2208"/>
              <a:ext cx="262" cy="262"/>
            </a:xfrm>
            <a:prstGeom prst="ellipse">
              <a:avLst/>
            </a:prstGeom>
            <a:gradFill rotWithShape="1">
              <a:gsLst>
                <a:gs pos="0">
                  <a:srgbClr val="223864">
                    <a:gamma/>
                    <a:tint val="28627"/>
                    <a:invGamma/>
                  </a:srgbClr>
                </a:gs>
                <a:gs pos="100000">
                  <a:srgbClr val="223864"/>
                </a:gs>
              </a:gsLst>
              <a:lin ang="2700000" scaled="1"/>
            </a:gradFill>
            <a:ln w="12700">
              <a:solidFill>
                <a:srgbClr val="F8F8F8"/>
              </a:solidFill>
              <a:round/>
              <a:headEnd/>
              <a:tailEnd/>
            </a:ln>
            <a:effectLst>
              <a:outerShdw dist="35921" dir="2700000" algn="ctr" rotWithShape="0">
                <a:srgbClr val="1C1C1C">
                  <a:alpha val="50000"/>
                </a:srgbClr>
              </a:outerShdw>
            </a:effectLst>
          </p:spPr>
          <p:txBody>
            <a:bodyPr wrap="none" anchor="ctr"/>
            <a:lstStyle/>
            <a:p>
              <a:endParaRPr lang="ru-RU"/>
            </a:p>
          </p:txBody>
        </p:sp>
        <p:sp>
          <p:nvSpPr>
            <p:cNvPr id="49" name="Oval 23"/>
            <p:cNvSpPr>
              <a:spLocks noChangeArrowheads="1"/>
            </p:cNvSpPr>
            <p:nvPr/>
          </p:nvSpPr>
          <p:spPr bwMode="gray">
            <a:xfrm>
              <a:off x="2949" y="2230"/>
              <a:ext cx="218" cy="218"/>
            </a:xfrm>
            <a:prstGeom prst="ellipse">
              <a:avLst/>
            </a:prstGeom>
            <a:gradFill rotWithShape="1">
              <a:gsLst>
                <a:gs pos="0">
                  <a:schemeClr val="accent1"/>
                </a:gs>
                <a:gs pos="100000">
                  <a:schemeClr val="accent1">
                    <a:gamma/>
                    <a:tint val="63529"/>
                    <a:invGamma/>
                  </a:schemeClr>
                </a:gs>
              </a:gsLst>
              <a:lin ang="2700000" scaled="1"/>
            </a:gradFill>
            <a:ln>
              <a:noFill/>
            </a:ln>
            <a:effectLst/>
            <a:extLst>
              <a:ext uri="{91240B29-F687-4F45-9708-019B960494DF}">
                <a14:hiddenLine xmlns:a14="http://schemas.microsoft.com/office/drawing/2010/main" xmlns="" w="12700">
                  <a:solidFill>
                    <a:srgbClr val="DDDDDD"/>
                  </a:solidFill>
                  <a:round/>
                  <a:headEnd/>
                  <a:tailEnd/>
                </a14:hiddenLine>
              </a:ext>
              <a:ext uri="{AF507438-7753-43E0-B8FC-AC1667EBCBE1}">
                <a14:hiddenEffects xmlns:a14="http://schemas.microsoft.com/office/drawing/2010/main" xmlns="">
                  <a:effectLst>
                    <a:outerShdw dist="17961" dir="2700000" algn="ctr" rotWithShape="0">
                      <a:srgbClr val="000000">
                        <a:alpha val="50000"/>
                      </a:srgbClr>
                    </a:outerShdw>
                  </a:effectLst>
                </a14:hiddenEffects>
              </a:ext>
            </a:extLst>
          </p:spPr>
          <p:txBody>
            <a:bodyPr wrap="none" anchor="ctr"/>
            <a:lstStyle/>
            <a:p>
              <a:endParaRPr lang="ru-RU"/>
            </a:p>
          </p:txBody>
        </p:sp>
      </p:grpSp>
      <p:sp>
        <p:nvSpPr>
          <p:cNvPr id="20" name="Номер слайда 3"/>
          <p:cNvSpPr>
            <a:spLocks noGrp="1"/>
          </p:cNvSpPr>
          <p:nvPr>
            <p:ph type="sldNum" sz="quarter" idx="15"/>
          </p:nvPr>
        </p:nvSpPr>
        <p:spPr>
          <a:xfrm>
            <a:off x="8129016" y="5733256"/>
            <a:ext cx="619448" cy="522002"/>
          </a:xfrm>
        </p:spPr>
        <p:txBody>
          <a:bodyPr/>
          <a:lstStyle/>
          <a:p>
            <a:fld id="{2B1B84AB-6190-4DA5-96C5-22410CB6E1C6}" type="slidenum">
              <a:rPr lang="ru-RU" smtClean="0"/>
              <a:pPr/>
              <a:t>19</a:t>
            </a:fld>
            <a:endParaRPr lang="ru-RU" dirty="0"/>
          </a:p>
        </p:txBody>
      </p:sp>
    </p:spTree>
  </p:cSld>
  <p:clrMapOvr>
    <a:masterClrMapping/>
  </p:clrMapOvr>
  <p:transition spd="med">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323528" y="1340768"/>
            <a:ext cx="8136904" cy="5040560"/>
          </a:xfrm>
        </p:spPr>
        <p:txBody>
          <a:bodyPr>
            <a:normAutofit fontScale="90000"/>
          </a:bodyPr>
          <a:lstStyle/>
          <a:p>
            <a:r>
              <a:rPr lang="ru-RU" sz="3200" b="1" dirty="0" smtClean="0">
                <a:solidFill>
                  <a:schemeClr val="accent1">
                    <a:lumMod val="75000"/>
                  </a:schemeClr>
                </a:solidFill>
                <a:latin typeface="Times New Roman" pitchFamily="18" charset="0"/>
                <a:cs typeface="Times New Roman" pitchFamily="18" charset="0"/>
              </a:rPr>
              <a:t>                     </a:t>
            </a:r>
            <a:r>
              <a:rPr lang="en-US" sz="3200" b="1" dirty="0" smtClean="0">
                <a:solidFill>
                  <a:schemeClr val="accent1">
                    <a:lumMod val="75000"/>
                  </a:schemeClr>
                </a:solidFill>
                <a:latin typeface="Times New Roman" pitchFamily="18" charset="0"/>
                <a:cs typeface="Times New Roman" pitchFamily="18" charset="0"/>
              </a:rPr>
              <a:t/>
            </a:r>
            <a:br>
              <a:rPr lang="en-US" sz="3200" b="1" dirty="0" smtClean="0">
                <a:solidFill>
                  <a:schemeClr val="accent1">
                    <a:lumMod val="75000"/>
                  </a:schemeClr>
                </a:solidFill>
                <a:latin typeface="Times New Roman" pitchFamily="18" charset="0"/>
                <a:cs typeface="Times New Roman" pitchFamily="18" charset="0"/>
              </a:rPr>
            </a:br>
            <a:r>
              <a:rPr lang="en-US" sz="3200" b="1" dirty="0" smtClean="0">
                <a:solidFill>
                  <a:schemeClr val="accent1">
                    <a:lumMod val="75000"/>
                  </a:schemeClr>
                </a:solidFill>
                <a:latin typeface="Times New Roman" pitchFamily="18" charset="0"/>
                <a:cs typeface="Times New Roman" pitchFamily="18" charset="0"/>
              </a:rPr>
              <a:t/>
            </a:r>
            <a:br>
              <a:rPr lang="en-US" sz="3200" b="1" dirty="0" smtClean="0">
                <a:solidFill>
                  <a:schemeClr val="accent1">
                    <a:lumMod val="75000"/>
                  </a:schemeClr>
                </a:solidFill>
                <a:latin typeface="Times New Roman" pitchFamily="18" charset="0"/>
                <a:cs typeface="Times New Roman" pitchFamily="18" charset="0"/>
              </a:rPr>
            </a:br>
            <a:r>
              <a:rPr lang="en-US" sz="3200" b="1" dirty="0" smtClean="0">
                <a:solidFill>
                  <a:schemeClr val="accent1">
                    <a:lumMod val="75000"/>
                  </a:schemeClr>
                </a:solidFill>
                <a:latin typeface="Times New Roman" pitchFamily="18" charset="0"/>
                <a:cs typeface="Times New Roman" pitchFamily="18" charset="0"/>
              </a:rPr>
              <a:t/>
            </a:r>
            <a:br>
              <a:rPr lang="en-US" sz="3200" b="1" dirty="0" smtClean="0">
                <a:solidFill>
                  <a:schemeClr val="accent1">
                    <a:lumMod val="75000"/>
                  </a:schemeClr>
                </a:solidFill>
                <a:latin typeface="Times New Roman" pitchFamily="18" charset="0"/>
                <a:cs typeface="Times New Roman" pitchFamily="18" charset="0"/>
              </a:rPr>
            </a:br>
            <a:r>
              <a:rPr lang="en-US" sz="3200" b="1" dirty="0" smtClean="0">
                <a:solidFill>
                  <a:schemeClr val="accent1">
                    <a:lumMod val="75000"/>
                  </a:schemeClr>
                </a:solidFill>
                <a:latin typeface="Times New Roman" pitchFamily="18" charset="0"/>
                <a:cs typeface="Times New Roman" pitchFamily="18" charset="0"/>
              </a:rPr>
              <a:t>                     </a:t>
            </a:r>
            <a:r>
              <a:rPr lang="ru-RU" sz="3200" b="1" dirty="0" smtClean="0">
                <a:solidFill>
                  <a:schemeClr val="accent1">
                    <a:lumMod val="75000"/>
                  </a:schemeClr>
                </a:solidFill>
                <a:latin typeface="Times New Roman" pitchFamily="18" charset="0"/>
                <a:cs typeface="Times New Roman" pitchFamily="18" charset="0"/>
              </a:rPr>
              <a:t>Направления </a:t>
            </a:r>
            <a:r>
              <a:rPr lang="ru-RU" sz="3200" b="1" dirty="0" smtClean="0">
                <a:solidFill>
                  <a:schemeClr val="accent1">
                    <a:lumMod val="75000"/>
                  </a:schemeClr>
                </a:solidFill>
                <a:latin typeface="Times New Roman" pitchFamily="18" charset="0"/>
                <a:cs typeface="Times New Roman" pitchFamily="18" charset="0"/>
              </a:rPr>
              <a:t/>
            </a:r>
            <a:br>
              <a:rPr lang="ru-RU" sz="3200" b="1" dirty="0" smtClean="0">
                <a:solidFill>
                  <a:schemeClr val="accent1">
                    <a:lumMod val="75000"/>
                  </a:schemeClr>
                </a:solidFill>
                <a:latin typeface="Times New Roman" pitchFamily="18" charset="0"/>
                <a:cs typeface="Times New Roman" pitchFamily="18" charset="0"/>
              </a:rPr>
            </a:br>
            <a:r>
              <a:rPr lang="ru-RU" sz="3200" b="1" dirty="0" smtClean="0">
                <a:solidFill>
                  <a:schemeClr val="accent1">
                    <a:lumMod val="75000"/>
                  </a:schemeClr>
                </a:solidFill>
                <a:latin typeface="Times New Roman" pitchFamily="18" charset="0"/>
                <a:cs typeface="Times New Roman" pitchFamily="18" charset="0"/>
              </a:rPr>
              <a:t>  </a:t>
            </a:r>
            <a:r>
              <a:rPr lang="en-US" sz="3200" b="1" dirty="0" smtClean="0">
                <a:solidFill>
                  <a:schemeClr val="accent1">
                    <a:lumMod val="75000"/>
                  </a:schemeClr>
                </a:solidFill>
                <a:latin typeface="Times New Roman" pitchFamily="18" charset="0"/>
                <a:cs typeface="Times New Roman" pitchFamily="18" charset="0"/>
              </a:rPr>
              <a:t>    </a:t>
            </a:r>
            <a:r>
              <a:rPr lang="ru-RU" sz="3200" b="1" dirty="0" smtClean="0">
                <a:solidFill>
                  <a:schemeClr val="accent1">
                    <a:lumMod val="75000"/>
                  </a:schemeClr>
                </a:solidFill>
                <a:latin typeface="Times New Roman" pitchFamily="18" charset="0"/>
                <a:cs typeface="Times New Roman" pitchFamily="18" charset="0"/>
              </a:rPr>
              <a:t>вариативной </a:t>
            </a:r>
            <a:r>
              <a:rPr lang="ru-RU" sz="3200" b="1" dirty="0" smtClean="0">
                <a:solidFill>
                  <a:schemeClr val="accent1">
                    <a:lumMod val="75000"/>
                  </a:schemeClr>
                </a:solidFill>
                <a:latin typeface="Times New Roman" pitchFamily="18" charset="0"/>
                <a:cs typeface="Times New Roman" pitchFamily="18" charset="0"/>
              </a:rPr>
              <a:t>части программы:</a:t>
            </a:r>
            <a:br>
              <a:rPr lang="ru-RU" sz="3200" b="1" dirty="0" smtClean="0">
                <a:solidFill>
                  <a:schemeClr val="accent1">
                    <a:lumMod val="75000"/>
                  </a:schemeClr>
                </a:solidFill>
                <a:latin typeface="Times New Roman" pitchFamily="18" charset="0"/>
                <a:cs typeface="Times New Roman" pitchFamily="18" charset="0"/>
              </a:rPr>
            </a:br>
            <a:r>
              <a:rPr lang="ru-RU" sz="3200" b="1" dirty="0" smtClean="0">
                <a:solidFill>
                  <a:schemeClr val="accent1">
                    <a:lumMod val="75000"/>
                  </a:schemeClr>
                </a:solidFill>
                <a:latin typeface="Times New Roman" pitchFamily="18" charset="0"/>
                <a:cs typeface="Times New Roman" pitchFamily="18" charset="0"/>
              </a:rPr>
              <a:t>            </a:t>
            </a:r>
            <a:r>
              <a:rPr lang="ru-RU" sz="2200" b="1" dirty="0" smtClean="0">
                <a:solidFill>
                  <a:schemeClr val="accent1">
                    <a:lumMod val="75000"/>
                  </a:schemeClr>
                </a:solidFill>
                <a:latin typeface="Times New Roman" pitchFamily="18" charset="0"/>
                <a:cs typeface="Times New Roman" pitchFamily="18" charset="0"/>
              </a:rPr>
              <a:t>РЕГИОНАЛЬНЫЙ КОМПОНЕНТ</a:t>
            </a:r>
            <a:r>
              <a:rPr lang="ru-RU" sz="3200" b="1" dirty="0" smtClean="0">
                <a:solidFill>
                  <a:schemeClr val="accent1">
                    <a:lumMod val="75000"/>
                  </a:schemeClr>
                </a:solidFill>
                <a:latin typeface="Times New Roman" pitchFamily="18" charset="0"/>
                <a:cs typeface="Times New Roman" pitchFamily="18" charset="0"/>
              </a:rPr>
              <a:t/>
            </a:r>
            <a:br>
              <a:rPr lang="ru-RU" sz="3200" b="1" dirty="0" smtClean="0">
                <a:solidFill>
                  <a:schemeClr val="accent1">
                    <a:lumMod val="75000"/>
                  </a:schemeClr>
                </a:solidFill>
                <a:latin typeface="Times New Roman" pitchFamily="18" charset="0"/>
                <a:cs typeface="Times New Roman" pitchFamily="18" charset="0"/>
              </a:rPr>
            </a:br>
            <a:r>
              <a:rPr lang="ru-RU" sz="2800" dirty="0" smtClean="0">
                <a:latin typeface="Times New Roman" pitchFamily="18" charset="0"/>
                <a:cs typeface="Times New Roman" pitchFamily="18" charset="0"/>
              </a:rPr>
              <a:t> </a:t>
            </a:r>
            <a:r>
              <a:rPr lang="ru-RU" sz="1800" dirty="0" smtClean="0">
                <a:solidFill>
                  <a:schemeClr val="tx1"/>
                </a:solidFill>
                <a:latin typeface="Times New Roman" pitchFamily="18" charset="0"/>
                <a:cs typeface="Times New Roman" pitchFamily="18" charset="0"/>
              </a:rPr>
              <a:t>формирование представлений о государстве, республике (президент, правительство, армия, полиция), о символах России и Татарстана (флаг, герб, гимн)</a:t>
            </a:r>
            <a:br>
              <a:rPr lang="ru-RU" sz="1800" dirty="0" smtClean="0">
                <a:solidFill>
                  <a:schemeClr val="tx1"/>
                </a:solidFill>
                <a:latin typeface="Times New Roman" pitchFamily="18" charset="0"/>
                <a:cs typeface="Times New Roman" pitchFamily="18" charset="0"/>
              </a:rPr>
            </a:br>
            <a:r>
              <a:rPr lang="ru-RU" sz="1800" dirty="0" smtClean="0">
                <a:solidFill>
                  <a:schemeClr val="tx1"/>
                </a:solidFill>
                <a:latin typeface="Times New Roman" pitchFamily="18" charset="0"/>
                <a:cs typeface="Times New Roman" pitchFamily="18" charset="0"/>
              </a:rPr>
              <a:t>Закрепление представлений о столице России-Москве, Татарстана-Казани, о государственных праздниках. Расширяют представления о родном поселке, его достопримечательностях, его природе, выдающихся личностях (писатели, композиторы, художники).</a:t>
            </a:r>
            <a:br>
              <a:rPr lang="ru-RU" sz="1800" dirty="0" smtClean="0">
                <a:solidFill>
                  <a:schemeClr val="tx1"/>
                </a:solidFill>
                <a:latin typeface="Times New Roman" pitchFamily="18" charset="0"/>
                <a:cs typeface="Times New Roman" pitchFamily="18" charset="0"/>
              </a:rPr>
            </a:br>
            <a:r>
              <a:rPr lang="ru-RU" sz="1800" dirty="0" smtClean="0">
                <a:solidFill>
                  <a:schemeClr val="tx1"/>
                </a:solidFill>
                <a:latin typeface="Times New Roman" pitchFamily="18" charset="0"/>
                <a:cs typeface="Times New Roman" pitchFamily="18" charset="0"/>
              </a:rPr>
              <a:t>Формируют представления о Казани, как о многонациональном городе.</a:t>
            </a:r>
            <a:br>
              <a:rPr lang="ru-RU" sz="1800" dirty="0" smtClean="0">
                <a:solidFill>
                  <a:schemeClr val="tx1"/>
                </a:solidFill>
                <a:latin typeface="Times New Roman" pitchFamily="18" charset="0"/>
                <a:cs typeface="Times New Roman" pitchFamily="18" charset="0"/>
              </a:rPr>
            </a:br>
            <a:r>
              <a:rPr lang="ru-RU" sz="1800" dirty="0" smtClean="0">
                <a:solidFill>
                  <a:schemeClr val="tx1"/>
                </a:solidFill>
                <a:latin typeface="Times New Roman" pitchFamily="18" charset="0"/>
                <a:cs typeface="Times New Roman" pitchFamily="18" charset="0"/>
              </a:rPr>
              <a:t>Воспитывают уважение и толерантное отношение к людям разных национальностей. Расширяют представления   об   образе   жизни   людей,   населяющих   республику   Татарстан,   их   обычаях, традициях, фольклоре.</a:t>
            </a:r>
            <a:br>
              <a:rPr lang="ru-RU" sz="1800" dirty="0" smtClean="0">
                <a:solidFill>
                  <a:schemeClr val="tx1"/>
                </a:solidFill>
                <a:latin typeface="Times New Roman" pitchFamily="18" charset="0"/>
                <a:cs typeface="Times New Roman" pitchFamily="18" charset="0"/>
              </a:rPr>
            </a:br>
            <a:r>
              <a:rPr lang="ru-RU" sz="1800" dirty="0" smtClean="0">
                <a:solidFill>
                  <a:schemeClr val="tx1"/>
                </a:solidFill>
                <a:latin typeface="Times New Roman" pitchFamily="18" charset="0"/>
                <a:cs typeface="Times New Roman" pitchFamily="18" charset="0"/>
              </a:rPr>
              <a:t>Способствуют   развитию   личности   дошкольников   через   взаимодействие   культур   народов Поволжья (Чувашия, Удмуртия, Марий Эл, Башкортостан, Мордовия)</a:t>
            </a:r>
            <a:br>
              <a:rPr lang="ru-RU" sz="1800" dirty="0" smtClean="0">
                <a:solidFill>
                  <a:schemeClr val="tx1"/>
                </a:solidFill>
                <a:latin typeface="Times New Roman" pitchFamily="18" charset="0"/>
                <a:cs typeface="Times New Roman" pitchFamily="18" charset="0"/>
              </a:rPr>
            </a:br>
            <a:r>
              <a:rPr lang="ru-RU" sz="1800" dirty="0" smtClean="0">
                <a:solidFill>
                  <a:schemeClr val="tx1"/>
                </a:solidFill>
                <a:latin typeface="Times New Roman" pitchFamily="18" charset="0"/>
                <a:cs typeface="Times New Roman" pitchFamily="18" charset="0"/>
              </a:rPr>
              <a:t>Знакомят детей с художественной литературой и устным творчеством народов Поволжья. Закрепляют умения понимать главную идею произведений, правильно оценивать поступки героев, различать жанровые особенности произведений, навыков выразительной речи.</a:t>
            </a:r>
            <a:br>
              <a:rPr lang="ru-RU" sz="1800" dirty="0" smtClean="0">
                <a:solidFill>
                  <a:schemeClr val="tx1"/>
                </a:solidFill>
                <a:latin typeface="Times New Roman" pitchFamily="18" charset="0"/>
                <a:cs typeface="Times New Roman" pitchFamily="18" charset="0"/>
              </a:rPr>
            </a:br>
            <a:r>
              <a:rPr lang="ru-RU" sz="1800" dirty="0" smtClean="0">
                <a:solidFill>
                  <a:schemeClr val="tx1"/>
                </a:solidFill>
                <a:latin typeface="Times New Roman" pitchFamily="18" charset="0"/>
                <a:cs typeface="Times New Roman" pitchFamily="18" charset="0"/>
              </a:rPr>
              <a:t>Систематизируют знания детей о творчестве народов Поволжья писателей и поэтов родного края, умений сравнивать, анализировать и обобщать.</a:t>
            </a:r>
            <a:endParaRPr lang="ru-RU" sz="1800" b="1" dirty="0">
              <a:solidFill>
                <a:schemeClr val="tx1"/>
              </a:solidFill>
              <a:latin typeface="Times New Roman" pitchFamily="18" charset="0"/>
              <a:cs typeface="Times New Roman" pitchFamily="18" charset="0"/>
            </a:endParaRPr>
          </a:p>
        </p:txBody>
      </p:sp>
      <p:pic>
        <p:nvPicPr>
          <p:cNvPr id="27" name="Picture 2" descr="H:\Дет.сад\Картинки, рисунки\Дети и взрослые\дети рисуют.jpg"/>
          <p:cNvPicPr>
            <a:picLocks noChangeAspect="1" noChangeArrowheads="1"/>
          </p:cNvPicPr>
          <p:nvPr/>
        </p:nvPicPr>
        <p:blipFill>
          <a:blip r:embed="rId2" cstate="print"/>
          <a:srcRect/>
          <a:stretch>
            <a:fillRect/>
          </a:stretch>
        </p:blipFill>
        <p:spPr bwMode="auto">
          <a:xfrm>
            <a:off x="6948264" y="260648"/>
            <a:ext cx="1712232" cy="1080120"/>
          </a:xfrm>
          <a:prstGeom prst="rect">
            <a:avLst/>
          </a:prstGeom>
          <a:noFill/>
        </p:spPr>
      </p:pic>
      <p:sp>
        <p:nvSpPr>
          <p:cNvPr id="8" name="Номер слайда 3"/>
          <p:cNvSpPr>
            <a:spLocks noGrp="1"/>
          </p:cNvSpPr>
          <p:nvPr>
            <p:ph type="sldNum" sz="quarter" idx="15"/>
          </p:nvPr>
        </p:nvSpPr>
        <p:spPr>
          <a:xfrm>
            <a:off x="8129016" y="5733256"/>
            <a:ext cx="619448" cy="522002"/>
          </a:xfrm>
        </p:spPr>
        <p:txBody>
          <a:bodyPr/>
          <a:lstStyle/>
          <a:p>
            <a:fld id="{2B1B84AB-6190-4DA5-96C5-22410CB6E1C6}" type="slidenum">
              <a:rPr lang="ru-RU" smtClean="0"/>
              <a:pPr/>
              <a:t>20</a:t>
            </a:fld>
            <a:endParaRPr lang="ru-RU" dirty="0"/>
          </a:p>
        </p:txBody>
      </p:sp>
    </p:spTree>
  </p:cSld>
  <p:clrMapOvr>
    <a:masterClrMapping/>
  </p:clrMapOvr>
  <p:transition spd="med">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sz="3200" b="1" dirty="0" smtClean="0">
                <a:solidFill>
                  <a:schemeClr val="accent1">
                    <a:lumMod val="75000"/>
                  </a:schemeClr>
                </a:solidFill>
                <a:latin typeface="Times New Roman" pitchFamily="18" charset="0"/>
                <a:cs typeface="Times New Roman" pitchFamily="18" charset="0"/>
              </a:rPr>
              <a:t>Содержание </a:t>
            </a:r>
            <a:br>
              <a:rPr lang="ru-RU" sz="3200" b="1" dirty="0" smtClean="0">
                <a:solidFill>
                  <a:schemeClr val="accent1">
                    <a:lumMod val="75000"/>
                  </a:schemeClr>
                </a:solidFill>
                <a:latin typeface="Times New Roman" pitchFamily="18" charset="0"/>
                <a:cs typeface="Times New Roman" pitchFamily="18" charset="0"/>
              </a:rPr>
            </a:br>
            <a:r>
              <a:rPr lang="ru-RU" sz="3200" b="1" dirty="0" smtClean="0">
                <a:solidFill>
                  <a:schemeClr val="accent1">
                    <a:lumMod val="75000"/>
                  </a:schemeClr>
                </a:solidFill>
                <a:latin typeface="Times New Roman" pitchFamily="18" charset="0"/>
                <a:cs typeface="Times New Roman" pitchFamily="18" charset="0"/>
              </a:rPr>
              <a:t>организационного раздела:</a:t>
            </a:r>
            <a:endParaRPr lang="ru-RU" dirty="0">
              <a:solidFill>
                <a:schemeClr val="accent1">
                  <a:lumMod val="75000"/>
                </a:schemeClr>
              </a:solidFill>
              <a:latin typeface="Times New Roman" pitchFamily="18" charset="0"/>
              <a:cs typeface="Times New Roman" pitchFamily="18" charset="0"/>
            </a:endParaRPr>
          </a:p>
        </p:txBody>
      </p:sp>
      <p:sp>
        <p:nvSpPr>
          <p:cNvPr id="3" name="Содержимое 2"/>
          <p:cNvSpPr>
            <a:spLocks noGrp="1"/>
          </p:cNvSpPr>
          <p:nvPr>
            <p:ph sz="quarter" idx="1"/>
          </p:nvPr>
        </p:nvSpPr>
        <p:spPr>
          <a:xfrm>
            <a:off x="457200" y="1484784"/>
            <a:ext cx="7686700" cy="4320480"/>
          </a:xfrm>
        </p:spPr>
        <p:txBody>
          <a:bodyPr/>
          <a:lstStyle/>
          <a:p>
            <a:pPr algn="just">
              <a:buNone/>
            </a:pPr>
            <a:r>
              <a:rPr lang="ru-RU" b="1" dirty="0" smtClean="0"/>
              <a:t>  </a:t>
            </a:r>
            <a:r>
              <a:rPr lang="ru-RU" b="1" dirty="0" smtClean="0"/>
              <a:t> </a:t>
            </a:r>
          </a:p>
          <a:p>
            <a:pPr algn="just">
              <a:buFontTx/>
              <a:buChar char="-"/>
            </a:pPr>
            <a:r>
              <a:rPr lang="ru-RU" dirty="0" smtClean="0"/>
              <a:t>материально-техническое обеспечение;</a:t>
            </a:r>
          </a:p>
          <a:p>
            <a:pPr algn="just">
              <a:buFontTx/>
              <a:buChar char="-"/>
            </a:pPr>
            <a:r>
              <a:rPr lang="ru-RU" dirty="0" smtClean="0"/>
              <a:t>р</a:t>
            </a:r>
            <a:r>
              <a:rPr lang="ru-RU" dirty="0" smtClean="0"/>
              <a:t>азвивающая предметно-пространственная среда;</a:t>
            </a:r>
            <a:endParaRPr lang="ru-RU" dirty="0" smtClean="0"/>
          </a:p>
          <a:p>
            <a:pPr algn="just">
              <a:buFontTx/>
              <a:buChar char="-"/>
            </a:pPr>
            <a:r>
              <a:rPr lang="ru-RU" dirty="0" smtClean="0"/>
              <a:t>организация режима пребывания детей в ДОУ</a:t>
            </a:r>
            <a:r>
              <a:rPr lang="ru-RU" dirty="0" smtClean="0"/>
              <a:t>;</a:t>
            </a:r>
          </a:p>
          <a:p>
            <a:pPr algn="just">
              <a:buFontTx/>
              <a:buChar char="-"/>
            </a:pPr>
            <a:r>
              <a:rPr lang="ru-RU" dirty="0" smtClean="0"/>
              <a:t>о</a:t>
            </a:r>
            <a:r>
              <a:rPr lang="ru-RU" dirty="0" smtClean="0"/>
              <a:t>собенности традиционных событий, </a:t>
            </a:r>
            <a:r>
              <a:rPr lang="ru-RU" dirty="0" smtClean="0"/>
              <a:t>п</a:t>
            </a:r>
            <a:r>
              <a:rPr lang="ru-RU" dirty="0" smtClean="0"/>
              <a:t>раздников, мероприятий;</a:t>
            </a:r>
          </a:p>
          <a:p>
            <a:pPr algn="just">
              <a:buFontTx/>
              <a:buChar char="-"/>
            </a:pPr>
            <a:r>
              <a:rPr lang="ru-RU" dirty="0" smtClean="0"/>
              <a:t>о</a:t>
            </a:r>
            <a:r>
              <a:rPr lang="ru-RU" dirty="0" smtClean="0"/>
              <a:t>беспечение методической  литературой.</a:t>
            </a:r>
            <a:endParaRPr lang="ru-RU" dirty="0" smtClean="0"/>
          </a:p>
          <a:p>
            <a:pPr algn="just">
              <a:buNone/>
            </a:pPr>
            <a:endParaRPr lang="ru-RU" dirty="0" smtClean="0"/>
          </a:p>
          <a:p>
            <a:pPr>
              <a:buFontTx/>
              <a:buChar char="-"/>
            </a:pPr>
            <a:endParaRPr lang="ru-RU" dirty="0"/>
          </a:p>
        </p:txBody>
      </p:sp>
      <p:sp>
        <p:nvSpPr>
          <p:cNvPr id="4" name="Номер слайда 3"/>
          <p:cNvSpPr>
            <a:spLocks noGrp="1"/>
          </p:cNvSpPr>
          <p:nvPr>
            <p:ph type="sldNum" sz="quarter" idx="15"/>
          </p:nvPr>
        </p:nvSpPr>
        <p:spPr/>
        <p:txBody>
          <a:bodyPr/>
          <a:lstStyle/>
          <a:p>
            <a:fld id="{2B1B84AB-6190-4DA5-96C5-22410CB6E1C6}" type="slidenum">
              <a:rPr lang="ru-RU" smtClean="0"/>
              <a:pPr/>
              <a:t>21</a:t>
            </a:fld>
            <a:endParaRPr lang="ru-RU"/>
          </a:p>
        </p:txBody>
      </p:sp>
    </p:spTree>
  </p:cSld>
  <p:clrMapOvr>
    <a:masterClrMapping/>
  </p:clrMapOvr>
  <p:transition spd="med">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686700" cy="850106"/>
          </a:xfrm>
        </p:spPr>
        <p:txBody>
          <a:bodyPr>
            <a:noAutofit/>
          </a:bodyPr>
          <a:lstStyle/>
          <a:p>
            <a:pPr algn="ctr"/>
            <a:r>
              <a:rPr lang="ru-RU" sz="3600" b="1" dirty="0" smtClean="0">
                <a:solidFill>
                  <a:schemeClr val="accent1">
                    <a:lumMod val="75000"/>
                  </a:schemeClr>
                </a:solidFill>
                <a:latin typeface="Times New Roman" pitchFamily="18" charset="0"/>
                <a:cs typeface="Times New Roman" pitchFamily="18" charset="0"/>
              </a:rPr>
              <a:t>Контактная информация:</a:t>
            </a:r>
            <a:endParaRPr lang="ru-RU" sz="3600" b="1" dirty="0">
              <a:solidFill>
                <a:schemeClr val="accent1">
                  <a:lumMod val="75000"/>
                </a:schemeClr>
              </a:solidFill>
              <a:latin typeface="Times New Roman" pitchFamily="18" charset="0"/>
              <a:cs typeface="Times New Roman" pitchFamily="18" charset="0"/>
            </a:endParaRPr>
          </a:p>
        </p:txBody>
      </p:sp>
      <p:sp>
        <p:nvSpPr>
          <p:cNvPr id="3" name="Содержимое 2"/>
          <p:cNvSpPr>
            <a:spLocks noGrp="1"/>
          </p:cNvSpPr>
          <p:nvPr>
            <p:ph sz="quarter" idx="1"/>
          </p:nvPr>
        </p:nvSpPr>
        <p:spPr>
          <a:xfrm>
            <a:off x="457200" y="1600200"/>
            <a:ext cx="7972452" cy="4873752"/>
          </a:xfrm>
        </p:spPr>
        <p:txBody>
          <a:bodyPr>
            <a:normAutofit lnSpcReduction="10000"/>
          </a:bodyPr>
          <a:lstStyle/>
          <a:p>
            <a:pPr algn="just"/>
            <a:r>
              <a:rPr lang="ru-RU" b="1" dirty="0" smtClean="0"/>
              <a:t>Юридический и почтовый адрес основного здания:</a:t>
            </a:r>
            <a:r>
              <a:rPr lang="ru-RU" dirty="0" smtClean="0"/>
              <a:t> 422900, Республика Татарстан, Алексеевский район, п.г.т.  Алексеевское, ул. Набережная, 6б</a:t>
            </a:r>
            <a:endParaRPr lang="en-US" dirty="0" smtClean="0"/>
          </a:p>
          <a:p>
            <a:pPr algn="just"/>
            <a:r>
              <a:rPr lang="en-US" dirty="0" smtClean="0"/>
              <a:t>   </a:t>
            </a:r>
            <a:r>
              <a:rPr lang="ru-RU" dirty="0" smtClean="0"/>
              <a:t>Телефон: 8 (84341)2-46-86</a:t>
            </a:r>
            <a:endParaRPr lang="en-US" dirty="0" smtClean="0"/>
          </a:p>
          <a:p>
            <a:pPr algn="just"/>
            <a:r>
              <a:rPr lang="en-US" b="1" dirty="0" smtClean="0"/>
              <a:t>   E-mail</a:t>
            </a:r>
            <a:r>
              <a:rPr lang="ru-RU" b="1" dirty="0" smtClean="0"/>
              <a:t>: </a:t>
            </a:r>
            <a:r>
              <a:rPr lang="ru-RU" dirty="0" smtClean="0"/>
              <a:t> </a:t>
            </a:r>
            <a:r>
              <a:rPr lang="en-US" dirty="0" smtClean="0">
                <a:hlinkClick r:id="rId2"/>
              </a:rPr>
              <a:t>fedotowa.c2011@yandex.ru</a:t>
            </a:r>
            <a:endParaRPr lang="ru-RU" dirty="0" smtClean="0"/>
          </a:p>
          <a:p>
            <a:pPr algn="just"/>
            <a:r>
              <a:rPr lang="ru-RU" b="1" dirty="0" smtClean="0"/>
              <a:t>Информационный сайт ДОУ: </a:t>
            </a:r>
            <a:r>
              <a:rPr lang="en-US" u="sng" dirty="0" smtClean="0">
                <a:solidFill>
                  <a:schemeClr val="accent1">
                    <a:lumMod val="75000"/>
                  </a:schemeClr>
                </a:solidFill>
                <a:latin typeface="Times New Roman" pitchFamily="18" charset="0"/>
                <a:cs typeface="Times New Roman" pitchFamily="18" charset="0"/>
              </a:rPr>
              <a:t>https://edu.tatar.ru/alekseevo/dou5/solnyshko </a:t>
            </a:r>
            <a:endParaRPr lang="ru-RU" dirty="0" smtClean="0"/>
          </a:p>
          <a:p>
            <a:pPr algn="just"/>
            <a:r>
              <a:rPr lang="ru-RU" b="1" dirty="0" smtClean="0"/>
              <a:t>Структурное подразделение  Алексеевский детский сад№5 «Солнышко»</a:t>
            </a:r>
          </a:p>
          <a:p>
            <a:pPr algn="just"/>
            <a:r>
              <a:rPr lang="en-US" b="1" dirty="0" smtClean="0"/>
              <a:t> </a:t>
            </a:r>
            <a:r>
              <a:rPr lang="ru-RU" b="1" dirty="0" smtClean="0"/>
              <a:t>Фактический адрес:</a:t>
            </a:r>
            <a:r>
              <a:rPr lang="ru-RU" dirty="0" smtClean="0"/>
              <a:t> 422900 , Республика Татарстан, Алексеевский район, п.г.т.  Алексеевское, ул. Набережная, 6б</a:t>
            </a:r>
          </a:p>
          <a:p>
            <a:pPr algn="just"/>
            <a:endParaRPr lang="ru-RU" b="1" dirty="0" smtClean="0"/>
          </a:p>
          <a:p>
            <a:pPr algn="just"/>
            <a:endParaRPr lang="ru-RU" dirty="0"/>
          </a:p>
        </p:txBody>
      </p:sp>
      <p:sp>
        <p:nvSpPr>
          <p:cNvPr id="4" name="Номер слайда 3"/>
          <p:cNvSpPr>
            <a:spLocks noGrp="1"/>
          </p:cNvSpPr>
          <p:nvPr>
            <p:ph type="sldNum" sz="quarter" idx="15"/>
          </p:nvPr>
        </p:nvSpPr>
        <p:spPr/>
        <p:txBody>
          <a:bodyPr/>
          <a:lstStyle/>
          <a:p>
            <a:fld id="{2B1B84AB-6190-4DA5-96C5-22410CB6E1C6}" type="slidenum">
              <a:rPr lang="ru-RU" smtClean="0"/>
              <a:pPr/>
              <a:t>22</a:t>
            </a:fld>
            <a:endParaRPr lang="ru-RU"/>
          </a:p>
        </p:txBody>
      </p:sp>
    </p:spTree>
  </p:cSld>
  <p:clrMapOvr>
    <a:masterClrMapping/>
  </p:clrMapOvr>
  <p:transition spd="med">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214422"/>
            <a:ext cx="8229600" cy="3857652"/>
          </a:xfrm>
        </p:spPr>
        <p:txBody>
          <a:bodyPr/>
          <a:lstStyle/>
          <a:p>
            <a:pPr algn="ctr"/>
            <a:r>
              <a:rPr lang="ru-RU" sz="4800" b="1" dirty="0" smtClean="0">
                <a:solidFill>
                  <a:schemeClr val="tx2"/>
                </a:solidFill>
                <a:latin typeface="Georgia" pitchFamily="18" charset="0"/>
              </a:rPr>
              <a:t>Спасибо за внимание!</a:t>
            </a:r>
            <a:br>
              <a:rPr lang="ru-RU" sz="4800" b="1" dirty="0" smtClean="0">
                <a:solidFill>
                  <a:schemeClr val="tx2"/>
                </a:solidFill>
                <a:latin typeface="Georgia" pitchFamily="18" charset="0"/>
              </a:rPr>
            </a:br>
            <a:r>
              <a:rPr lang="ru-RU" sz="4800" b="1" dirty="0" smtClean="0">
                <a:solidFill>
                  <a:schemeClr val="tx2"/>
                </a:solidFill>
              </a:rPr>
              <a:t/>
            </a:r>
            <a:br>
              <a:rPr lang="ru-RU" sz="4800" b="1" dirty="0" smtClean="0">
                <a:solidFill>
                  <a:schemeClr val="tx2"/>
                </a:solidFill>
              </a:rPr>
            </a:br>
            <a:r>
              <a:rPr lang="ru-RU" b="1" dirty="0" smtClean="0">
                <a:solidFill>
                  <a:schemeClr val="tx2"/>
                </a:solidFill>
              </a:rPr>
              <a:t/>
            </a:r>
            <a:br>
              <a:rPr lang="ru-RU" b="1" dirty="0" smtClean="0">
                <a:solidFill>
                  <a:schemeClr val="tx2"/>
                </a:solidFill>
              </a:rPr>
            </a:br>
            <a:r>
              <a:rPr lang="ru-RU" b="1" dirty="0" smtClean="0">
                <a:solidFill>
                  <a:schemeClr val="tx2"/>
                </a:solidFill>
              </a:rPr>
              <a:t/>
            </a:r>
            <a:br>
              <a:rPr lang="ru-RU" b="1" dirty="0" smtClean="0">
                <a:solidFill>
                  <a:schemeClr val="tx2"/>
                </a:solidFill>
              </a:rPr>
            </a:br>
            <a:r>
              <a:rPr lang="ru-RU" sz="1800" dirty="0" smtClean="0">
                <a:solidFill>
                  <a:schemeClr val="tx2"/>
                </a:solidFill>
                <a:latin typeface="Times New Roman" pitchFamily="18" charset="0"/>
                <a:cs typeface="Times New Roman" pitchFamily="18" charset="0"/>
              </a:rPr>
              <a:t> </a:t>
            </a:r>
            <a:endParaRPr lang="ru-RU" b="1" dirty="0">
              <a:solidFill>
                <a:schemeClr val="tx2"/>
              </a:solidFill>
            </a:endParaRPr>
          </a:p>
        </p:txBody>
      </p:sp>
      <p:sp>
        <p:nvSpPr>
          <p:cNvPr id="3" name="Номер слайда 2"/>
          <p:cNvSpPr>
            <a:spLocks noGrp="1"/>
          </p:cNvSpPr>
          <p:nvPr>
            <p:ph type="sldNum" sz="quarter" idx="11"/>
          </p:nvPr>
        </p:nvSpPr>
        <p:spPr/>
        <p:txBody>
          <a:bodyPr/>
          <a:lstStyle/>
          <a:p>
            <a:fld id="{2B1B84AB-6190-4DA5-96C5-22410CB6E1C6}" type="slidenum">
              <a:rPr lang="ru-RU" smtClean="0"/>
              <a:pPr/>
              <a:t>23</a:t>
            </a:fld>
            <a:endParaRPr lang="ru-RU"/>
          </a:p>
        </p:txBody>
      </p:sp>
      <p:pic>
        <p:nvPicPr>
          <p:cNvPr id="4" name="Picture 9" descr="i?id=468950311-54-72&amp;n=21"/>
          <p:cNvPicPr>
            <a:picLocks noChangeAspect="1" noChangeArrowheads="1"/>
          </p:cNvPicPr>
          <p:nvPr/>
        </p:nvPicPr>
        <p:blipFill>
          <a:blip r:embed="rId2" cstate="print"/>
          <a:srcRect/>
          <a:stretch>
            <a:fillRect/>
          </a:stretch>
        </p:blipFill>
        <p:spPr>
          <a:xfrm>
            <a:off x="4000496" y="4000504"/>
            <a:ext cx="1061896" cy="1235066"/>
          </a:xfrm>
          <a:prstGeom prst="rect">
            <a:avLst/>
          </a:prstGeom>
        </p:spPr>
      </p:pic>
    </p:spTree>
  </p:cSld>
  <p:clrMapOvr>
    <a:masterClrMapping/>
  </p:clrMapOvr>
  <p:transition spd="med">
    <p:wipe dir="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1209</TotalTime>
  <Words>2088</Words>
  <Application>Microsoft Office PowerPoint</Application>
  <PresentationFormat>Экран (4:3)</PresentationFormat>
  <Paragraphs>158</Paragraphs>
  <Slides>23</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Эркер</vt:lpstr>
      <vt:lpstr>   Краткая презентация основной образовательной программы дошкольного образования    </vt:lpstr>
      <vt:lpstr>  Полное название:  Основная образовательная программа дошкольной образовательной организации: муниципального бюджетного дошкольного образовательного учреждения Алексеевского детского  сада №5 «Солнышко» Алексеевского муниципального района Республики Татарстан   Сокращённое название:  ООП ДОО Алексеевского детского сада №5 «Солнышко»  Срок реализации:  2019-2023гг. Ориентирована на детей в возрасте от 2 до 7 лет. </vt:lpstr>
      <vt:lpstr> </vt:lpstr>
      <vt:lpstr>Цель образовательной программы </vt:lpstr>
      <vt:lpstr>Задачи программы:</vt:lpstr>
      <vt:lpstr>  </vt:lpstr>
      <vt:lpstr>Образовательная программа ДОО  включает три основных раздела:</vt:lpstr>
      <vt:lpstr>Содержание целевого раздела:</vt:lpstr>
      <vt:lpstr>Целевые ориентиры образования в  раннем возрасте: </vt:lpstr>
      <vt:lpstr>Целевые ориентиры  на этапе завершения дошкольного образования: </vt:lpstr>
      <vt:lpstr>       Целевые ориентиры   части формируемой участниками образовательных отношений:   </vt:lpstr>
      <vt:lpstr>Содержательный раздел:</vt:lpstr>
      <vt:lpstr>Образовательные области, обеспечивающие разностороннее развитие детей по ФГОС ДО:</vt:lpstr>
      <vt:lpstr>ОБРАЗОВАТЕЛЬНАЯ ОБЛАСТЬ «ФИЗИЧЕСКОЕ РАЗВИТИЕ»:  </vt:lpstr>
      <vt:lpstr>ОБРАЗОВАТЕЛЬНАЯ ОБЛАСТЬ  «СОЦИАЛЬНО-КОММУНИКАТИВНОЕ РАЗВИТИЕ»:</vt:lpstr>
      <vt:lpstr>ОБРАЗОВАТЕЛЬНАЯ ОБЛАСТЬ «РЕЧЕВОЕ РАЗВИТИЕ»: </vt:lpstr>
      <vt:lpstr>ОБРАЗОВАТЕЛЬНАЯ ОБЛАСТЬ «ПОЗНАВАТЕЛЬНОЕ РАЗВИТИЕ»:</vt:lpstr>
      <vt:lpstr>ОБРАЗОВАТЕЛЬНАЯ ОБЛАСТЬ  «ХУДОЖЕСТВЕННО-ЭСТЕТИЧЕСКОЕ РАЗВИТИЕ»:</vt:lpstr>
      <vt:lpstr>Направления взаимодействия с семьями воспитанников:</vt:lpstr>
      <vt:lpstr>                                             Направления        вариативной части программы:             РЕГИОНАЛЬНЫЙ КОМПОНЕНТ  формирование представлений о государстве, республике (президент, правительство, армия, полиция), о символах России и Татарстана (флаг, герб, гимн) Закрепление представлений о столице России-Москве, Татарстана-Казани, о государственных праздниках. Расширяют представления о родном поселке, его достопримечательностях, его природе, выдающихся личностях (писатели, композиторы, художники). Формируют представления о Казани, как о многонациональном городе. Воспитывают уважение и толерантное отношение к людям разных национальностей. Расширяют представления   об   образе   жизни   людей,   населяющих   республику   Татарстан,   их   обычаях, традициях, фольклоре. Способствуют   развитию   личности   дошкольников   через   взаимодействие   культур   народов Поволжья (Чувашия, Удмуртия, Марий Эл, Башкортостан, Мордовия) Знакомят детей с художественной литературой и устным творчеством народов Поволжья. Закрепляют умения понимать главную идею произведений, правильно оценивать поступки героев, различать жанровые особенности произведений, навыков выразительной речи. Систематизируют знания детей о творчестве народов Поволжья писателей и поэтов родного края, умений сравнивать, анализировать и обобщать.</vt:lpstr>
      <vt:lpstr>Содержание  организационного раздела:</vt:lpstr>
      <vt:lpstr>Контактная информация:</vt:lpstr>
      <vt:lpstr>Спасибо за внимание!     </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МАЛЫШОК ООП ДОО</dc:title>
  <dc:creator>Оксана Миляхова</dc:creator>
  <cp:lastModifiedBy>1</cp:lastModifiedBy>
  <cp:revision>203</cp:revision>
  <dcterms:created xsi:type="dcterms:W3CDTF">2013-12-24T12:41:12Z</dcterms:created>
  <dcterms:modified xsi:type="dcterms:W3CDTF">2020-02-03T13:06:51Z</dcterms:modified>
</cp:coreProperties>
</file>